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9"/>
    <p:sldId id="257" r:id="rId60"/>
    <p:sldId id="258" r:id="rId61"/>
    <p:sldId id="259" r:id="rId62"/>
    <p:sldId id="260" r:id="rId63"/>
    <p:sldId id="261" r:id="rId64"/>
    <p:sldId id="262" r:id="rId65"/>
    <p:sldId id="263" r:id="rId66"/>
    <p:sldId id="264" r:id="rId67"/>
    <p:sldId id="265" r:id="rId68"/>
    <p:sldId id="266" r:id="rId69"/>
    <p:sldId id="267" r:id="rId7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T Octosquares Compressed" charset="1" panose="02010001040000080307"/>
      <p:regular r:id="rId10"/>
    </p:embeddedFont>
    <p:embeddedFont>
      <p:font typeface="TT Octosquares Compressed Bold" charset="1" panose="02010001040000080307"/>
      <p:regular r:id="rId11"/>
    </p:embeddedFont>
    <p:embeddedFont>
      <p:font typeface="TT Octosquares Compressed Italics" charset="1" panose="02010001040000080307"/>
      <p:regular r:id="rId12"/>
    </p:embeddedFont>
    <p:embeddedFont>
      <p:font typeface="TT Octosquares Compressed Bold Italics" charset="1" panose="02010001040000080307"/>
      <p:regular r:id="rId13"/>
    </p:embeddedFont>
    <p:embeddedFont>
      <p:font typeface="Times New Roman" charset="1" panose="02030502070405020303"/>
      <p:regular r:id="rId14"/>
    </p:embeddedFont>
    <p:embeddedFont>
      <p:font typeface="Times New Roman Bold" charset="1" panose="02030802070405020303"/>
      <p:regular r:id="rId15"/>
    </p:embeddedFont>
    <p:embeddedFont>
      <p:font typeface="Times New Roman Italics" charset="1" panose="02030502070405090303"/>
      <p:regular r:id="rId16"/>
    </p:embeddedFont>
    <p:embeddedFont>
      <p:font typeface="Times New Roman Bold Italics" charset="1" panose="02030802070405090303"/>
      <p:regular r:id="rId17"/>
    </p:embeddedFont>
    <p:embeddedFont>
      <p:font typeface="Times New Roman Medium" charset="1" panose="02030502070405020303"/>
      <p:regular r:id="rId18"/>
    </p:embeddedFont>
    <p:embeddedFont>
      <p:font typeface="Times New Roman Medium Italics" charset="1" panose="02030502070405090303"/>
      <p:regular r:id="rId19"/>
    </p:embeddedFont>
    <p:embeddedFont>
      <p:font typeface="Times New Roman Semi-Bold" charset="1" panose="02030702070405020303"/>
      <p:regular r:id="rId20"/>
    </p:embeddedFont>
    <p:embeddedFont>
      <p:font typeface="Times New Roman Semi-Bold Italics" charset="1" panose="02030702070405090303"/>
      <p:regular r:id="rId21"/>
    </p:embeddedFont>
    <p:embeddedFont>
      <p:font typeface="Times New Roman Ultra-Bold" charset="1" panose="02030902070405020303"/>
      <p:regular r:id="rId22"/>
    </p:embeddedFont>
    <p:embeddedFont>
      <p:font typeface="Canva Sans" charset="1" panose="020B0503030501040103"/>
      <p:regular r:id="rId23"/>
    </p:embeddedFont>
    <p:embeddedFont>
      <p:font typeface="Canva Sans Bold" charset="1" panose="020B0803030501040103"/>
      <p:regular r:id="rId24"/>
    </p:embeddedFont>
    <p:embeddedFont>
      <p:font typeface="Canva Sans Italics" charset="1" panose="020B0503030501040103"/>
      <p:regular r:id="rId25"/>
    </p:embeddedFont>
    <p:embeddedFont>
      <p:font typeface="Canva Sans Bold Italics" charset="1" panose="020B0803030501040103"/>
      <p:regular r:id="rId26"/>
    </p:embeddedFont>
    <p:embeddedFont>
      <p:font typeface="Canva Sans Medium" charset="1" panose="020B0603030501040103"/>
      <p:regular r:id="rId27"/>
    </p:embeddedFont>
    <p:embeddedFont>
      <p:font typeface="Canva Sans Medium Italics" charset="1" panose="020B0603030501040103"/>
      <p:regular r:id="rId28"/>
    </p:embeddedFont>
    <p:embeddedFont>
      <p:font typeface="Poppins" charset="1" panose="00000500000000000000"/>
      <p:regular r:id="rId29"/>
    </p:embeddedFont>
    <p:embeddedFont>
      <p:font typeface="Poppins Bold" charset="1" panose="00000800000000000000"/>
      <p:regular r:id="rId30"/>
    </p:embeddedFont>
    <p:embeddedFont>
      <p:font typeface="Poppins Italics" charset="1" panose="00000500000000000000"/>
      <p:regular r:id="rId31"/>
    </p:embeddedFont>
    <p:embeddedFont>
      <p:font typeface="Poppins Bold Italics" charset="1" panose="00000800000000000000"/>
      <p:regular r:id="rId32"/>
    </p:embeddedFont>
    <p:embeddedFont>
      <p:font typeface="Poppins Thin" charset="1" panose="00000300000000000000"/>
      <p:regular r:id="rId33"/>
    </p:embeddedFont>
    <p:embeddedFont>
      <p:font typeface="Poppins Thin Italics" charset="1" panose="00000300000000000000"/>
      <p:regular r:id="rId34"/>
    </p:embeddedFont>
    <p:embeddedFont>
      <p:font typeface="Poppins Extra-Light" charset="1" panose="00000300000000000000"/>
      <p:regular r:id="rId35"/>
    </p:embeddedFont>
    <p:embeddedFont>
      <p:font typeface="Poppins Extra-Light Italics" charset="1" panose="00000300000000000000"/>
      <p:regular r:id="rId36"/>
    </p:embeddedFont>
    <p:embeddedFont>
      <p:font typeface="Poppins Light" charset="1" panose="00000400000000000000"/>
      <p:regular r:id="rId37"/>
    </p:embeddedFont>
    <p:embeddedFont>
      <p:font typeface="Poppins Light Italics" charset="1" panose="00000400000000000000"/>
      <p:regular r:id="rId38"/>
    </p:embeddedFont>
    <p:embeddedFont>
      <p:font typeface="Poppins Medium" charset="1" panose="00000600000000000000"/>
      <p:regular r:id="rId39"/>
    </p:embeddedFont>
    <p:embeddedFont>
      <p:font typeface="Poppins Medium Italics" charset="1" panose="00000600000000000000"/>
      <p:regular r:id="rId40"/>
    </p:embeddedFont>
    <p:embeddedFont>
      <p:font typeface="Poppins Semi-Bold" charset="1" panose="00000700000000000000"/>
      <p:regular r:id="rId41"/>
    </p:embeddedFont>
    <p:embeddedFont>
      <p:font typeface="Poppins Semi-Bold Italics" charset="1" panose="00000700000000000000"/>
      <p:regular r:id="rId42"/>
    </p:embeddedFont>
    <p:embeddedFont>
      <p:font typeface="Poppins Ultra-Bold" charset="1" panose="00000900000000000000"/>
      <p:regular r:id="rId43"/>
    </p:embeddedFont>
    <p:embeddedFont>
      <p:font typeface="Poppins Ultra-Bold Italics" charset="1" panose="00000900000000000000"/>
      <p:regular r:id="rId44"/>
    </p:embeddedFont>
    <p:embeddedFont>
      <p:font typeface="Poppins Heavy" charset="1" panose="00000A00000000000000"/>
      <p:regular r:id="rId45"/>
    </p:embeddedFont>
    <p:embeddedFont>
      <p:font typeface="Poppins Heavy Italics" charset="1" panose="00000A00000000000000"/>
      <p:regular r:id="rId46"/>
    </p:embeddedFont>
    <p:embeddedFont>
      <p:font typeface="Open Sans" charset="1" panose="00000000000000000000"/>
      <p:regular r:id="rId47"/>
    </p:embeddedFont>
    <p:embeddedFont>
      <p:font typeface="Open Sans Bold" charset="1" panose="00000000000000000000"/>
      <p:regular r:id="rId48"/>
    </p:embeddedFont>
    <p:embeddedFont>
      <p:font typeface="Open Sans Italics" charset="1" panose="00000000000000000000"/>
      <p:regular r:id="rId49"/>
    </p:embeddedFont>
    <p:embeddedFont>
      <p:font typeface="Open Sans Bold Italics" charset="1" panose="00000000000000000000"/>
      <p:regular r:id="rId50"/>
    </p:embeddedFont>
    <p:embeddedFont>
      <p:font typeface="Open Sans Light" charset="1" panose="00000000000000000000"/>
      <p:regular r:id="rId51"/>
    </p:embeddedFont>
    <p:embeddedFont>
      <p:font typeface="Open Sans Light Italics" charset="1" panose="00000000000000000000"/>
      <p:regular r:id="rId52"/>
    </p:embeddedFont>
    <p:embeddedFont>
      <p:font typeface="Open Sans Medium" charset="1" panose="00000000000000000000"/>
      <p:regular r:id="rId53"/>
    </p:embeddedFont>
    <p:embeddedFont>
      <p:font typeface="Open Sans Medium Italics" charset="1" panose="00000000000000000000"/>
      <p:regular r:id="rId54"/>
    </p:embeddedFont>
    <p:embeddedFont>
      <p:font typeface="Open Sans Semi-Bold" charset="1" panose="00000000000000000000"/>
      <p:regular r:id="rId55"/>
    </p:embeddedFont>
    <p:embeddedFont>
      <p:font typeface="Open Sans Semi-Bold Italics" charset="1" panose="00000000000000000000"/>
      <p:regular r:id="rId56"/>
    </p:embeddedFont>
    <p:embeddedFont>
      <p:font typeface="Open Sans Ultra-Bold" charset="1" panose="00000000000000000000"/>
      <p:regular r:id="rId57"/>
    </p:embeddedFont>
    <p:embeddedFont>
      <p:font typeface="Open Sans Ultra-Bold Italics" charset="1" panose="00000000000000000000"/>
      <p:regular r:id="rId5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slides/slide1.xml" Type="http://schemas.openxmlformats.org/officeDocument/2006/relationships/slide"/><Relationship Id="rId6" Target="fonts/font6.fntdata" Type="http://schemas.openxmlformats.org/officeDocument/2006/relationships/font"/><Relationship Id="rId60" Target="slides/slide2.xml" Type="http://schemas.openxmlformats.org/officeDocument/2006/relationships/slide"/><Relationship Id="rId61" Target="slides/slide3.xml" Type="http://schemas.openxmlformats.org/officeDocument/2006/relationships/slide"/><Relationship Id="rId62" Target="slides/slide4.xml" Type="http://schemas.openxmlformats.org/officeDocument/2006/relationships/slide"/><Relationship Id="rId63" Target="slides/slide5.xml" Type="http://schemas.openxmlformats.org/officeDocument/2006/relationships/slide"/><Relationship Id="rId64" Target="slides/slide6.xml" Type="http://schemas.openxmlformats.org/officeDocument/2006/relationships/slide"/><Relationship Id="rId65" Target="slides/slide7.xml" Type="http://schemas.openxmlformats.org/officeDocument/2006/relationships/slide"/><Relationship Id="rId66" Target="slides/slide8.xml" Type="http://schemas.openxmlformats.org/officeDocument/2006/relationships/slide"/><Relationship Id="rId67" Target="slides/slide9.xml" Type="http://schemas.openxmlformats.org/officeDocument/2006/relationships/slide"/><Relationship Id="rId68" Target="slides/slide10.xml" Type="http://schemas.openxmlformats.org/officeDocument/2006/relationships/slide"/><Relationship Id="rId69" Target="slides/slide11.xml" Type="http://schemas.openxmlformats.org/officeDocument/2006/relationships/slide"/><Relationship Id="rId7" Target="fonts/font7.fntdata" Type="http://schemas.openxmlformats.org/officeDocument/2006/relationships/font"/><Relationship Id="rId70" Target="slides/slide12.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2.png>
</file>

<file path=ppt/media/image3.svg>
</file>

<file path=ppt/media/image4.jpeg>
</file>

<file path=ppt/media/image5.png>
</file>

<file path=ppt/media/image6.pn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jpeg" Type="http://schemas.openxmlformats.org/officeDocument/2006/relationships/image"/><Relationship Id="rId6" Target="../media/image8.jpeg" Type="http://schemas.openxmlformats.org/officeDocument/2006/relationships/image"/><Relationship Id="rId7" Target="../media/image9.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jpeg" Type="http://schemas.openxmlformats.org/officeDocument/2006/relationships/image"/><Relationship Id="rId4" Target="../media/image11.jpeg" Type="http://schemas.openxmlformats.org/officeDocument/2006/relationships/image"/><Relationship Id="rId5" Target="../media/image1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2757661" y="3321969"/>
            <a:ext cx="1218296" cy="1907312"/>
          </a:xfrm>
          <a:custGeom>
            <a:avLst/>
            <a:gdLst/>
            <a:ahLst/>
            <a:cxnLst/>
            <a:rect r="r" b="b" t="t" l="l"/>
            <a:pathLst>
              <a:path h="1907312" w="1218296">
                <a:moveTo>
                  <a:pt x="0" y="0"/>
                </a:moveTo>
                <a:lnTo>
                  <a:pt x="1218295" y="0"/>
                </a:lnTo>
                <a:lnTo>
                  <a:pt x="1218295" y="1907312"/>
                </a:lnTo>
                <a:lnTo>
                  <a:pt x="0" y="190731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061681" y="2636959"/>
            <a:ext cx="10164638" cy="3115407"/>
          </a:xfrm>
          <a:prstGeom prst="rect">
            <a:avLst/>
          </a:prstGeom>
        </p:spPr>
        <p:txBody>
          <a:bodyPr anchor="t" rtlCol="false" tIns="0" lIns="0" bIns="0" rIns="0">
            <a:spAutoFit/>
          </a:bodyPr>
          <a:lstStyle/>
          <a:p>
            <a:pPr algn="ctr">
              <a:lnSpc>
                <a:spcPts val="12559"/>
              </a:lnSpc>
              <a:spcBef>
                <a:spcPct val="0"/>
              </a:spcBef>
            </a:pPr>
            <a:r>
              <a:rPr lang="en-US" sz="8971">
                <a:solidFill>
                  <a:srgbClr val="FFFFFF"/>
                </a:solidFill>
                <a:latin typeface="TT Octosquares Compressed Bold"/>
              </a:rPr>
              <a:t>AI-POWERED ELECTRICAL LAB ASSISTANT</a:t>
            </a:r>
          </a:p>
        </p:txBody>
      </p:sp>
      <p:sp>
        <p:nvSpPr>
          <p:cNvPr name="Freeform 5" id="5"/>
          <p:cNvSpPr/>
          <p:nvPr/>
        </p:nvSpPr>
        <p:spPr>
          <a:xfrm flipH="false" flipV="false" rot="0">
            <a:off x="2019795" y="3603410"/>
            <a:ext cx="858754" cy="1344429"/>
          </a:xfrm>
          <a:custGeom>
            <a:avLst/>
            <a:gdLst/>
            <a:ahLst/>
            <a:cxnLst/>
            <a:rect r="r" b="b" t="t" l="l"/>
            <a:pathLst>
              <a:path h="1344429" w="858754">
                <a:moveTo>
                  <a:pt x="0" y="0"/>
                </a:moveTo>
                <a:lnTo>
                  <a:pt x="858754" y="0"/>
                </a:lnTo>
                <a:lnTo>
                  <a:pt x="858754" y="1344429"/>
                </a:lnTo>
                <a:lnTo>
                  <a:pt x="0" y="13444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304356" y="3782698"/>
            <a:ext cx="629715" cy="985855"/>
          </a:xfrm>
          <a:custGeom>
            <a:avLst/>
            <a:gdLst/>
            <a:ahLst/>
            <a:cxnLst/>
            <a:rect r="r" b="b" t="t" l="l"/>
            <a:pathLst>
              <a:path h="985855" w="629715">
                <a:moveTo>
                  <a:pt x="0" y="0"/>
                </a:moveTo>
                <a:lnTo>
                  <a:pt x="629714" y="0"/>
                </a:lnTo>
                <a:lnTo>
                  <a:pt x="629714" y="985854"/>
                </a:lnTo>
                <a:lnTo>
                  <a:pt x="0" y="985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10800000">
            <a:off x="14332103" y="3321969"/>
            <a:ext cx="1218296" cy="1907312"/>
          </a:xfrm>
          <a:custGeom>
            <a:avLst/>
            <a:gdLst/>
            <a:ahLst/>
            <a:cxnLst/>
            <a:rect r="r" b="b" t="t" l="l"/>
            <a:pathLst>
              <a:path h="1907312" w="1218296">
                <a:moveTo>
                  <a:pt x="0" y="0"/>
                </a:moveTo>
                <a:lnTo>
                  <a:pt x="1218296" y="0"/>
                </a:lnTo>
                <a:lnTo>
                  <a:pt x="1218296" y="1907312"/>
                </a:lnTo>
                <a:lnTo>
                  <a:pt x="0" y="190731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10800000">
            <a:off x="15550399" y="3603410"/>
            <a:ext cx="858754" cy="1344429"/>
          </a:xfrm>
          <a:custGeom>
            <a:avLst/>
            <a:gdLst/>
            <a:ahLst/>
            <a:cxnLst/>
            <a:rect r="r" b="b" t="t" l="l"/>
            <a:pathLst>
              <a:path h="1344429" w="858754">
                <a:moveTo>
                  <a:pt x="0" y="0"/>
                </a:moveTo>
                <a:lnTo>
                  <a:pt x="858754" y="0"/>
                </a:lnTo>
                <a:lnTo>
                  <a:pt x="858754" y="1344429"/>
                </a:lnTo>
                <a:lnTo>
                  <a:pt x="0" y="13444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10800000">
            <a:off x="16580603" y="3782698"/>
            <a:ext cx="629715" cy="985855"/>
          </a:xfrm>
          <a:custGeom>
            <a:avLst/>
            <a:gdLst/>
            <a:ahLst/>
            <a:cxnLst/>
            <a:rect r="r" b="b" t="t" l="l"/>
            <a:pathLst>
              <a:path h="985855" w="629715">
                <a:moveTo>
                  <a:pt x="0" y="0"/>
                </a:moveTo>
                <a:lnTo>
                  <a:pt x="629714" y="0"/>
                </a:lnTo>
                <a:lnTo>
                  <a:pt x="629714" y="985854"/>
                </a:lnTo>
                <a:lnTo>
                  <a:pt x="0" y="985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4332103" y="281788"/>
            <a:ext cx="3700753" cy="963917"/>
          </a:xfrm>
          <a:custGeom>
            <a:avLst/>
            <a:gdLst/>
            <a:ahLst/>
            <a:cxnLst/>
            <a:rect r="r" b="b" t="t" l="l"/>
            <a:pathLst>
              <a:path h="963917" w="3700753">
                <a:moveTo>
                  <a:pt x="0" y="0"/>
                </a:moveTo>
                <a:lnTo>
                  <a:pt x="3700754" y="0"/>
                </a:lnTo>
                <a:lnTo>
                  <a:pt x="3700754" y="963917"/>
                </a:lnTo>
                <a:lnTo>
                  <a:pt x="0" y="963917"/>
                </a:lnTo>
                <a:lnTo>
                  <a:pt x="0" y="0"/>
                </a:lnTo>
                <a:close/>
              </a:path>
            </a:pathLst>
          </a:custGeom>
          <a:blipFill>
            <a:blip r:embed="rId5"/>
            <a:stretch>
              <a:fillRect l="0" t="0" r="0" b="0"/>
            </a:stretch>
          </a:blipFill>
        </p:spPr>
      </p:sp>
      <p:sp>
        <p:nvSpPr>
          <p:cNvPr name="TextBox 11" id="11"/>
          <p:cNvSpPr txBox="true"/>
          <p:nvPr/>
        </p:nvSpPr>
        <p:spPr>
          <a:xfrm rot="0">
            <a:off x="9139729" y="6884306"/>
            <a:ext cx="9148271" cy="3231515"/>
          </a:xfrm>
          <a:prstGeom prst="rect">
            <a:avLst/>
          </a:prstGeom>
        </p:spPr>
        <p:txBody>
          <a:bodyPr anchor="t" rtlCol="false" tIns="0" lIns="0" bIns="0" rIns="0">
            <a:spAutoFit/>
          </a:bodyPr>
          <a:lstStyle/>
          <a:p>
            <a:pPr algn="ctr">
              <a:lnSpc>
                <a:spcPts val="5179"/>
              </a:lnSpc>
            </a:pPr>
            <a:r>
              <a:rPr lang="en-US" sz="3699">
                <a:solidFill>
                  <a:srgbClr val="FFFFFF"/>
                </a:solidFill>
                <a:latin typeface="TT Octosquares Compressed"/>
              </a:rPr>
              <a:t>DONE BY:</a:t>
            </a:r>
          </a:p>
          <a:p>
            <a:pPr algn="ctr">
              <a:lnSpc>
                <a:spcPts val="5179"/>
              </a:lnSpc>
            </a:pPr>
            <a:r>
              <a:rPr lang="en-US" sz="3699">
                <a:solidFill>
                  <a:srgbClr val="FFFFFF"/>
                </a:solidFill>
                <a:latin typeface="TT Octosquares Compressed"/>
              </a:rPr>
              <a:t>NITHIYA SRI.T</a:t>
            </a:r>
          </a:p>
          <a:p>
            <a:pPr algn="ctr">
              <a:lnSpc>
                <a:spcPts val="5179"/>
              </a:lnSpc>
            </a:pPr>
            <a:r>
              <a:rPr lang="en-US" sz="3699">
                <a:solidFill>
                  <a:srgbClr val="FFFFFF"/>
                </a:solidFill>
                <a:latin typeface="TT Octosquares Compressed"/>
              </a:rPr>
              <a:t>SOFIKA.M</a:t>
            </a:r>
          </a:p>
          <a:p>
            <a:pPr algn="ctr">
              <a:lnSpc>
                <a:spcPts val="5039"/>
              </a:lnSpc>
            </a:pPr>
            <a:r>
              <a:rPr lang="en-US" sz="3599">
                <a:solidFill>
                  <a:srgbClr val="FFFFFF"/>
                </a:solidFill>
                <a:latin typeface="TT Octosquares Compressed"/>
              </a:rPr>
              <a:t>BS ABDUR RAHMAN CRESCENT INSTITUTE OF SCIENCE AND TECHNOLOGY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1028700" y="1413585"/>
            <a:ext cx="5630748" cy="1471955"/>
          </a:xfrm>
          <a:prstGeom prst="rect">
            <a:avLst/>
          </a:prstGeom>
        </p:spPr>
        <p:txBody>
          <a:bodyPr anchor="t" rtlCol="false" tIns="0" lIns="0" bIns="0" rIns="0">
            <a:spAutoFit/>
          </a:bodyPr>
          <a:lstStyle/>
          <a:p>
            <a:pPr>
              <a:lnSpc>
                <a:spcPts val="11985"/>
              </a:lnSpc>
              <a:spcBef>
                <a:spcPct val="0"/>
              </a:spcBef>
            </a:pPr>
            <a:r>
              <a:rPr lang="en-US" sz="8560">
                <a:solidFill>
                  <a:srgbClr val="FFFFFF"/>
                </a:solidFill>
                <a:latin typeface="TT Octosquares Compressed"/>
              </a:rPr>
              <a:t>ADVANTAGES</a:t>
            </a:r>
          </a:p>
        </p:txBody>
      </p:sp>
      <p:sp>
        <p:nvSpPr>
          <p:cNvPr name="Freeform 4" id="4"/>
          <p:cNvSpPr/>
          <p:nvPr/>
        </p:nvSpPr>
        <p:spPr>
          <a:xfrm flipH="false" flipV="false" rot="0">
            <a:off x="1028700" y="1028700"/>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493820" y="1028700"/>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958941" y="1028700"/>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993749" y="3431652"/>
            <a:ext cx="677751" cy="677751"/>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9" id="9"/>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10" id="10"/>
          <p:cNvSpPr txBox="true"/>
          <p:nvPr/>
        </p:nvSpPr>
        <p:spPr>
          <a:xfrm rot="0">
            <a:off x="1119520" y="3607649"/>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0B081D"/>
                </a:solidFill>
                <a:latin typeface="Open Sans Bold"/>
              </a:rPr>
              <a:t>01</a:t>
            </a:r>
          </a:p>
        </p:txBody>
      </p:sp>
      <p:grpSp>
        <p:nvGrpSpPr>
          <p:cNvPr name="Group 11" id="11"/>
          <p:cNvGrpSpPr/>
          <p:nvPr/>
        </p:nvGrpSpPr>
        <p:grpSpPr>
          <a:xfrm rot="0">
            <a:off x="977266" y="5728652"/>
            <a:ext cx="677751" cy="67775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13" id="13"/>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14" id="14"/>
          <p:cNvSpPr txBox="true"/>
          <p:nvPr/>
        </p:nvSpPr>
        <p:spPr>
          <a:xfrm rot="0">
            <a:off x="1051602" y="5904650"/>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0B081D"/>
                </a:solidFill>
                <a:latin typeface="Open Sans Bold"/>
              </a:rPr>
              <a:t>02</a:t>
            </a:r>
          </a:p>
        </p:txBody>
      </p:sp>
      <p:sp>
        <p:nvSpPr>
          <p:cNvPr name="TextBox 15" id="15"/>
          <p:cNvSpPr txBox="true"/>
          <p:nvPr/>
        </p:nvSpPr>
        <p:spPr>
          <a:xfrm rot="0">
            <a:off x="10729361" y="1413585"/>
            <a:ext cx="5630748" cy="1471955"/>
          </a:xfrm>
          <a:prstGeom prst="rect">
            <a:avLst/>
          </a:prstGeom>
        </p:spPr>
        <p:txBody>
          <a:bodyPr anchor="t" rtlCol="false" tIns="0" lIns="0" bIns="0" rIns="0">
            <a:spAutoFit/>
          </a:bodyPr>
          <a:lstStyle/>
          <a:p>
            <a:pPr>
              <a:lnSpc>
                <a:spcPts val="11985"/>
              </a:lnSpc>
              <a:spcBef>
                <a:spcPct val="0"/>
              </a:spcBef>
            </a:pPr>
            <a:r>
              <a:rPr lang="en-US" sz="8560">
                <a:solidFill>
                  <a:srgbClr val="FFFFFF"/>
                </a:solidFill>
                <a:latin typeface="TT Octosquares Compressed"/>
              </a:rPr>
              <a:t>DISADVANTAGES</a:t>
            </a:r>
          </a:p>
        </p:txBody>
      </p:sp>
      <p:grpSp>
        <p:nvGrpSpPr>
          <p:cNvPr name="Group 16" id="16"/>
          <p:cNvGrpSpPr/>
          <p:nvPr/>
        </p:nvGrpSpPr>
        <p:grpSpPr>
          <a:xfrm rot="0">
            <a:off x="9821325" y="3431652"/>
            <a:ext cx="677751" cy="677751"/>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18" id="18"/>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19" id="19"/>
          <p:cNvSpPr txBox="true"/>
          <p:nvPr/>
        </p:nvSpPr>
        <p:spPr>
          <a:xfrm rot="0">
            <a:off x="9912145" y="3607649"/>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0B081D"/>
                </a:solidFill>
                <a:latin typeface="Open Sans Bold"/>
              </a:rPr>
              <a:t>01</a:t>
            </a:r>
          </a:p>
        </p:txBody>
      </p:sp>
      <p:grpSp>
        <p:nvGrpSpPr>
          <p:cNvPr name="Group 20" id="20"/>
          <p:cNvGrpSpPr/>
          <p:nvPr/>
        </p:nvGrpSpPr>
        <p:grpSpPr>
          <a:xfrm rot="0">
            <a:off x="9821325" y="5728652"/>
            <a:ext cx="677751" cy="677751"/>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22" id="22"/>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23" id="23"/>
          <p:cNvSpPr txBox="true"/>
          <p:nvPr/>
        </p:nvSpPr>
        <p:spPr>
          <a:xfrm rot="0">
            <a:off x="9912145" y="5904650"/>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0B081D"/>
                </a:solidFill>
                <a:latin typeface="Open Sans Bold"/>
              </a:rPr>
              <a:t>02</a:t>
            </a:r>
          </a:p>
        </p:txBody>
      </p:sp>
      <p:sp>
        <p:nvSpPr>
          <p:cNvPr name="TextBox 24" id="24"/>
          <p:cNvSpPr txBox="true"/>
          <p:nvPr/>
        </p:nvSpPr>
        <p:spPr>
          <a:xfrm rot="0">
            <a:off x="2136620" y="3272155"/>
            <a:ext cx="6827117" cy="2098040"/>
          </a:xfrm>
          <a:prstGeom prst="rect">
            <a:avLst/>
          </a:prstGeom>
        </p:spPr>
        <p:txBody>
          <a:bodyPr anchor="t" rtlCol="false" tIns="0" lIns="0" bIns="0" rIns="0">
            <a:spAutoFit/>
          </a:bodyPr>
          <a:lstStyle/>
          <a:p>
            <a:pPr>
              <a:lnSpc>
                <a:spcPts val="4060"/>
              </a:lnSpc>
            </a:pPr>
            <a:r>
              <a:rPr lang="en-US" sz="2900">
                <a:solidFill>
                  <a:srgbClr val="FFFFFF"/>
                </a:solidFill>
                <a:latin typeface="Times New Roman Semi-Bold"/>
              </a:rPr>
              <a:t>Improved Accessibility</a:t>
            </a:r>
            <a:r>
              <a:rPr lang="en-US" sz="2900">
                <a:solidFill>
                  <a:srgbClr val="FFFFFF"/>
                </a:solidFill>
                <a:latin typeface="Times New Roman"/>
              </a:rPr>
              <a:t>: Sci-Pal provides immediate assistance to students, enhancing accessibility to support resources at anytime, anywhere.</a:t>
            </a:r>
          </a:p>
        </p:txBody>
      </p:sp>
      <p:sp>
        <p:nvSpPr>
          <p:cNvPr name="TextBox 25" id="25"/>
          <p:cNvSpPr txBox="true"/>
          <p:nvPr/>
        </p:nvSpPr>
        <p:spPr>
          <a:xfrm rot="0">
            <a:off x="2136620" y="5614352"/>
            <a:ext cx="7275130" cy="2098040"/>
          </a:xfrm>
          <a:prstGeom prst="rect">
            <a:avLst/>
          </a:prstGeom>
        </p:spPr>
        <p:txBody>
          <a:bodyPr anchor="t" rtlCol="false" tIns="0" lIns="0" bIns="0" rIns="0">
            <a:spAutoFit/>
          </a:bodyPr>
          <a:lstStyle/>
          <a:p>
            <a:pPr>
              <a:lnSpc>
                <a:spcPts val="4060"/>
              </a:lnSpc>
            </a:pPr>
            <a:r>
              <a:rPr lang="en-US" sz="2900">
                <a:solidFill>
                  <a:srgbClr val="FFFFFF"/>
                </a:solidFill>
                <a:latin typeface="Times New Roman Semi-Bold"/>
              </a:rPr>
              <a:t>Consistent Guidance</a:t>
            </a:r>
            <a:r>
              <a:rPr lang="en-US" sz="2900">
                <a:solidFill>
                  <a:srgbClr val="FFFFFF"/>
                </a:solidFill>
                <a:latin typeface="Times New Roman"/>
              </a:rPr>
              <a:t>: Students receive consistent guidance and explanations, reducing confusion and improving their understanding of concepts.</a:t>
            </a:r>
          </a:p>
        </p:txBody>
      </p:sp>
      <p:grpSp>
        <p:nvGrpSpPr>
          <p:cNvPr name="Group 26" id="26"/>
          <p:cNvGrpSpPr/>
          <p:nvPr/>
        </p:nvGrpSpPr>
        <p:grpSpPr>
          <a:xfrm rot="0">
            <a:off x="993749" y="8029678"/>
            <a:ext cx="729185" cy="705751"/>
            <a:chOff x="0" y="0"/>
            <a:chExt cx="874483" cy="846380"/>
          </a:xfrm>
        </p:grpSpPr>
        <p:sp>
          <p:nvSpPr>
            <p:cNvPr name="Freeform 27" id="27"/>
            <p:cNvSpPr/>
            <p:nvPr/>
          </p:nvSpPr>
          <p:spPr>
            <a:xfrm flipH="false" flipV="false" rot="0">
              <a:off x="0" y="0"/>
              <a:ext cx="874483" cy="846380"/>
            </a:xfrm>
            <a:custGeom>
              <a:avLst/>
              <a:gdLst/>
              <a:ahLst/>
              <a:cxnLst/>
              <a:rect r="r" b="b" t="t" l="l"/>
              <a:pathLst>
                <a:path h="846380" w="874483">
                  <a:moveTo>
                    <a:pt x="0" y="0"/>
                  </a:moveTo>
                  <a:lnTo>
                    <a:pt x="874483" y="0"/>
                  </a:lnTo>
                  <a:lnTo>
                    <a:pt x="874483" y="846380"/>
                  </a:lnTo>
                  <a:lnTo>
                    <a:pt x="0" y="846380"/>
                  </a:lnTo>
                  <a:close/>
                </a:path>
              </a:pathLst>
            </a:custGeom>
            <a:solidFill>
              <a:srgbClr val="12F1FF"/>
            </a:solidFill>
          </p:spPr>
        </p:sp>
        <p:sp>
          <p:nvSpPr>
            <p:cNvPr name="TextBox 28" id="28"/>
            <p:cNvSpPr txBox="true"/>
            <p:nvPr/>
          </p:nvSpPr>
          <p:spPr>
            <a:xfrm>
              <a:off x="0" y="-47625"/>
              <a:ext cx="874483" cy="894005"/>
            </a:xfrm>
            <a:prstGeom prst="rect">
              <a:avLst/>
            </a:prstGeom>
          </p:spPr>
          <p:txBody>
            <a:bodyPr anchor="ctr" rtlCol="false" tIns="50800" lIns="50800" bIns="50800" rIns="50800"/>
            <a:lstStyle/>
            <a:p>
              <a:pPr algn="ctr">
                <a:lnSpc>
                  <a:spcPts val="2239"/>
                </a:lnSpc>
              </a:pPr>
            </a:p>
          </p:txBody>
        </p:sp>
      </p:grpSp>
      <p:sp>
        <p:nvSpPr>
          <p:cNvPr name="TextBox 29" id="29"/>
          <p:cNvSpPr txBox="true"/>
          <p:nvPr/>
        </p:nvSpPr>
        <p:spPr>
          <a:xfrm rot="0">
            <a:off x="1068086" y="8205675"/>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0B081D"/>
                </a:solidFill>
                <a:latin typeface="Open Sans Bold"/>
              </a:rPr>
              <a:t>03</a:t>
            </a:r>
          </a:p>
        </p:txBody>
      </p:sp>
      <p:grpSp>
        <p:nvGrpSpPr>
          <p:cNvPr name="Group 30" id="30"/>
          <p:cNvGrpSpPr/>
          <p:nvPr/>
        </p:nvGrpSpPr>
        <p:grpSpPr>
          <a:xfrm rot="0">
            <a:off x="9821325" y="7881375"/>
            <a:ext cx="729185" cy="705751"/>
            <a:chOff x="0" y="0"/>
            <a:chExt cx="874483" cy="846380"/>
          </a:xfrm>
        </p:grpSpPr>
        <p:sp>
          <p:nvSpPr>
            <p:cNvPr name="Freeform 31" id="31"/>
            <p:cNvSpPr/>
            <p:nvPr/>
          </p:nvSpPr>
          <p:spPr>
            <a:xfrm flipH="false" flipV="false" rot="0">
              <a:off x="0" y="0"/>
              <a:ext cx="874483" cy="846380"/>
            </a:xfrm>
            <a:custGeom>
              <a:avLst/>
              <a:gdLst/>
              <a:ahLst/>
              <a:cxnLst/>
              <a:rect r="r" b="b" t="t" l="l"/>
              <a:pathLst>
                <a:path h="846380" w="874483">
                  <a:moveTo>
                    <a:pt x="0" y="0"/>
                  </a:moveTo>
                  <a:lnTo>
                    <a:pt x="874483" y="0"/>
                  </a:lnTo>
                  <a:lnTo>
                    <a:pt x="874483" y="846380"/>
                  </a:lnTo>
                  <a:lnTo>
                    <a:pt x="0" y="846380"/>
                  </a:lnTo>
                  <a:close/>
                </a:path>
              </a:pathLst>
            </a:custGeom>
            <a:solidFill>
              <a:srgbClr val="12F1FF"/>
            </a:solidFill>
          </p:spPr>
        </p:sp>
        <p:sp>
          <p:nvSpPr>
            <p:cNvPr name="TextBox 32" id="32"/>
            <p:cNvSpPr txBox="true"/>
            <p:nvPr/>
          </p:nvSpPr>
          <p:spPr>
            <a:xfrm>
              <a:off x="0" y="-47625"/>
              <a:ext cx="874483" cy="894005"/>
            </a:xfrm>
            <a:prstGeom prst="rect">
              <a:avLst/>
            </a:prstGeom>
          </p:spPr>
          <p:txBody>
            <a:bodyPr anchor="ctr" rtlCol="false" tIns="50800" lIns="50800" bIns="50800" rIns="50800"/>
            <a:lstStyle/>
            <a:p>
              <a:pPr algn="ctr">
                <a:lnSpc>
                  <a:spcPts val="2239"/>
                </a:lnSpc>
              </a:pPr>
            </a:p>
          </p:txBody>
        </p:sp>
      </p:grpSp>
      <p:sp>
        <p:nvSpPr>
          <p:cNvPr name="TextBox 33" id="33"/>
          <p:cNvSpPr txBox="true"/>
          <p:nvPr/>
        </p:nvSpPr>
        <p:spPr>
          <a:xfrm rot="0">
            <a:off x="9895661" y="8057372"/>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0B081D"/>
                </a:solidFill>
                <a:latin typeface="Open Sans Bold"/>
              </a:rPr>
              <a:t>03</a:t>
            </a:r>
          </a:p>
        </p:txBody>
      </p:sp>
      <p:sp>
        <p:nvSpPr>
          <p:cNvPr name="TextBox 34" id="34"/>
          <p:cNvSpPr txBox="true"/>
          <p:nvPr/>
        </p:nvSpPr>
        <p:spPr>
          <a:xfrm rot="0">
            <a:off x="2136620" y="7915378"/>
            <a:ext cx="7007380" cy="1583690"/>
          </a:xfrm>
          <a:prstGeom prst="rect">
            <a:avLst/>
          </a:prstGeom>
        </p:spPr>
        <p:txBody>
          <a:bodyPr anchor="t" rtlCol="false" tIns="0" lIns="0" bIns="0" rIns="0">
            <a:spAutoFit/>
          </a:bodyPr>
          <a:lstStyle/>
          <a:p>
            <a:pPr>
              <a:lnSpc>
                <a:spcPts val="4060"/>
              </a:lnSpc>
            </a:pPr>
            <a:r>
              <a:rPr lang="en-US" sz="2900">
                <a:solidFill>
                  <a:srgbClr val="FFFFFF"/>
                </a:solidFill>
                <a:latin typeface="Times New Roman Semi-Bold"/>
              </a:rPr>
              <a:t>Enhanced Learning Experience</a:t>
            </a:r>
            <a:r>
              <a:rPr lang="en-US" sz="2900">
                <a:solidFill>
                  <a:srgbClr val="FFFFFF"/>
                </a:solidFill>
                <a:latin typeface="Times New Roman"/>
              </a:rPr>
              <a:t>: Smoother lab experiences lead to better academic outcomes.</a:t>
            </a:r>
          </a:p>
        </p:txBody>
      </p:sp>
      <p:sp>
        <p:nvSpPr>
          <p:cNvPr name="TextBox 35" id="35"/>
          <p:cNvSpPr txBox="true"/>
          <p:nvPr/>
        </p:nvSpPr>
        <p:spPr>
          <a:xfrm rot="0">
            <a:off x="10965800" y="3317352"/>
            <a:ext cx="6611681" cy="2098040"/>
          </a:xfrm>
          <a:prstGeom prst="rect">
            <a:avLst/>
          </a:prstGeom>
        </p:spPr>
        <p:txBody>
          <a:bodyPr anchor="t" rtlCol="false" tIns="0" lIns="0" bIns="0" rIns="0">
            <a:spAutoFit/>
          </a:bodyPr>
          <a:lstStyle/>
          <a:p>
            <a:pPr>
              <a:lnSpc>
                <a:spcPts val="4060"/>
              </a:lnSpc>
            </a:pPr>
            <a:r>
              <a:rPr lang="en-US" sz="2900">
                <a:solidFill>
                  <a:srgbClr val="FFFFFF"/>
                </a:solidFill>
                <a:latin typeface="Times New Roman Semi-Bold"/>
              </a:rPr>
              <a:t>Technical Expertise Required</a:t>
            </a:r>
            <a:r>
              <a:rPr lang="en-US" sz="2900">
                <a:solidFill>
                  <a:srgbClr val="FFFFFF"/>
                </a:solidFill>
                <a:latin typeface="Times New Roman"/>
              </a:rPr>
              <a:t>: Building and maintaining a chatbot demands technical skills, challenging for institutions with limited expertise.</a:t>
            </a:r>
          </a:p>
        </p:txBody>
      </p:sp>
      <p:sp>
        <p:nvSpPr>
          <p:cNvPr name="TextBox 36" id="36"/>
          <p:cNvSpPr txBox="true"/>
          <p:nvPr/>
        </p:nvSpPr>
        <p:spPr>
          <a:xfrm rot="0">
            <a:off x="11049803" y="5614352"/>
            <a:ext cx="6443676" cy="1583690"/>
          </a:xfrm>
          <a:prstGeom prst="rect">
            <a:avLst/>
          </a:prstGeom>
        </p:spPr>
        <p:txBody>
          <a:bodyPr anchor="t" rtlCol="false" tIns="0" lIns="0" bIns="0" rIns="0">
            <a:spAutoFit/>
          </a:bodyPr>
          <a:lstStyle/>
          <a:p>
            <a:pPr>
              <a:lnSpc>
                <a:spcPts val="4060"/>
              </a:lnSpc>
            </a:pPr>
            <a:r>
              <a:rPr lang="en-US" sz="2900">
                <a:solidFill>
                  <a:srgbClr val="FFFFFF"/>
                </a:solidFill>
                <a:latin typeface="Times New Roman Semi-Bold"/>
              </a:rPr>
              <a:t>Communication Constraints</a:t>
            </a:r>
            <a:r>
              <a:rPr lang="en-US" sz="2900">
                <a:solidFill>
                  <a:srgbClr val="FFFFFF"/>
                </a:solidFill>
                <a:latin typeface="Times New Roman"/>
              </a:rPr>
              <a:t>: Understanding non-standard language may pose challenges for chatbots.</a:t>
            </a:r>
          </a:p>
        </p:txBody>
      </p:sp>
      <p:sp>
        <p:nvSpPr>
          <p:cNvPr name="TextBox 37" id="37"/>
          <p:cNvSpPr txBox="true"/>
          <p:nvPr/>
        </p:nvSpPr>
        <p:spPr>
          <a:xfrm rot="0">
            <a:off x="11049803" y="7698705"/>
            <a:ext cx="6586299" cy="1583690"/>
          </a:xfrm>
          <a:prstGeom prst="rect">
            <a:avLst/>
          </a:prstGeom>
        </p:spPr>
        <p:txBody>
          <a:bodyPr anchor="t" rtlCol="false" tIns="0" lIns="0" bIns="0" rIns="0">
            <a:spAutoFit/>
          </a:bodyPr>
          <a:lstStyle/>
          <a:p>
            <a:pPr>
              <a:lnSpc>
                <a:spcPts val="4060"/>
              </a:lnSpc>
            </a:pPr>
            <a:r>
              <a:rPr lang="en-US" sz="2900">
                <a:solidFill>
                  <a:srgbClr val="FFFFFF"/>
                </a:solidFill>
                <a:latin typeface="Times New Roman Semi-Bold"/>
              </a:rPr>
              <a:t>Maintenance</a:t>
            </a:r>
            <a:r>
              <a:rPr lang="en-US" sz="2900">
                <a:solidFill>
                  <a:srgbClr val="FFFFFF"/>
                </a:solidFill>
                <a:latin typeface="Times New Roman"/>
              </a:rPr>
              <a:t>: Regular updates and maintenance are necessary to keep chatbots functional and effective.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710385" y="1413585"/>
            <a:ext cx="5630748" cy="1471955"/>
          </a:xfrm>
          <a:prstGeom prst="rect">
            <a:avLst/>
          </a:prstGeom>
        </p:spPr>
        <p:txBody>
          <a:bodyPr anchor="t" rtlCol="false" tIns="0" lIns="0" bIns="0" rIns="0">
            <a:spAutoFit/>
          </a:bodyPr>
          <a:lstStyle/>
          <a:p>
            <a:pPr>
              <a:lnSpc>
                <a:spcPts val="11985"/>
              </a:lnSpc>
              <a:spcBef>
                <a:spcPct val="0"/>
              </a:spcBef>
            </a:pPr>
            <a:r>
              <a:rPr lang="en-US" sz="8560">
                <a:solidFill>
                  <a:srgbClr val="FFFFFF"/>
                </a:solidFill>
                <a:latin typeface="TT Octosquares Compressed"/>
              </a:rPr>
              <a:t>CONCLUSION</a:t>
            </a:r>
          </a:p>
        </p:txBody>
      </p:sp>
      <p:sp>
        <p:nvSpPr>
          <p:cNvPr name="Freeform 4" id="4"/>
          <p:cNvSpPr/>
          <p:nvPr/>
        </p:nvSpPr>
        <p:spPr>
          <a:xfrm flipH="false" flipV="false" rot="0">
            <a:off x="710385" y="1028700"/>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175506" y="1028700"/>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40626" y="1028700"/>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9144000" y="1413585"/>
            <a:ext cx="5630748" cy="1471955"/>
          </a:xfrm>
          <a:prstGeom prst="rect">
            <a:avLst/>
          </a:prstGeom>
        </p:spPr>
        <p:txBody>
          <a:bodyPr anchor="t" rtlCol="false" tIns="0" lIns="0" bIns="0" rIns="0">
            <a:spAutoFit/>
          </a:bodyPr>
          <a:lstStyle/>
          <a:p>
            <a:pPr>
              <a:lnSpc>
                <a:spcPts val="11985"/>
              </a:lnSpc>
              <a:spcBef>
                <a:spcPct val="0"/>
              </a:spcBef>
            </a:pPr>
            <a:r>
              <a:rPr lang="en-US" sz="8560">
                <a:solidFill>
                  <a:srgbClr val="FFFFFF"/>
                </a:solidFill>
                <a:latin typeface="TT Octosquares Compressed"/>
              </a:rPr>
              <a:t>REFERENCE</a:t>
            </a:r>
          </a:p>
        </p:txBody>
      </p:sp>
      <p:sp>
        <p:nvSpPr>
          <p:cNvPr name="Freeform 8" id="8"/>
          <p:cNvSpPr/>
          <p:nvPr/>
        </p:nvSpPr>
        <p:spPr>
          <a:xfrm flipH="false" flipV="false" rot="0">
            <a:off x="9144000" y="1028700"/>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9609120" y="1028700"/>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0074241" y="1028700"/>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710385" y="3273417"/>
            <a:ext cx="6847937" cy="6224270"/>
          </a:xfrm>
          <a:prstGeom prst="rect">
            <a:avLst/>
          </a:prstGeom>
        </p:spPr>
        <p:txBody>
          <a:bodyPr anchor="t" rtlCol="false" tIns="0" lIns="0" bIns="0" rIns="0">
            <a:spAutoFit/>
          </a:bodyPr>
          <a:lstStyle/>
          <a:p>
            <a:pPr>
              <a:lnSpc>
                <a:spcPts val="4480"/>
              </a:lnSpc>
            </a:pPr>
            <a:r>
              <a:rPr lang="en-US" sz="3200">
                <a:solidFill>
                  <a:srgbClr val="FFFFFF"/>
                </a:solidFill>
                <a:latin typeface="Times New Roman"/>
              </a:rPr>
              <a:t>In summary, while chatbots offer significant benefits like improved accessibility and efficient troubleshooting, challenges such as technical expertise requirements, initial costs, and dependency on technology need to be addressed. Despite these hurdles, with careful planning and investment, Sci-Pal can greatly enhance the student experience in electrical labs, fostering better learning outcomes.</a:t>
            </a:r>
          </a:p>
        </p:txBody>
      </p:sp>
      <p:sp>
        <p:nvSpPr>
          <p:cNvPr name="TextBox 12" id="12"/>
          <p:cNvSpPr txBox="true"/>
          <p:nvPr/>
        </p:nvSpPr>
        <p:spPr>
          <a:xfrm rot="0">
            <a:off x="8975995" y="3292467"/>
            <a:ext cx="8474576" cy="6175375"/>
          </a:xfrm>
          <a:prstGeom prst="rect">
            <a:avLst/>
          </a:prstGeom>
        </p:spPr>
        <p:txBody>
          <a:bodyPr anchor="t" rtlCol="false" tIns="0" lIns="0" bIns="0" rIns="0">
            <a:spAutoFit/>
          </a:bodyPr>
          <a:lstStyle/>
          <a:p>
            <a:pPr marL="539751" indent="-269876" lvl="1">
              <a:lnSpc>
                <a:spcPts val="3500"/>
              </a:lnSpc>
              <a:buFont typeface="Arial"/>
              <a:buChar char="•"/>
            </a:pPr>
            <a:r>
              <a:rPr lang="en-US" sz="2500">
                <a:solidFill>
                  <a:srgbClr val="FFFFFF"/>
                </a:solidFill>
                <a:latin typeface="Times New Roman"/>
              </a:rPr>
              <a:t>https://www.researchgate.net/publication/362412596_ARTIFICIAL_INTELLIGENCE_AI_AND_INDIAN_EDUCATION_SYSTEM_PROMISING_APPLICATIONS_POTENTIAL_EFFECTIVENESS_AND_CHALLENGES</a:t>
            </a:r>
          </a:p>
          <a:p>
            <a:pPr>
              <a:lnSpc>
                <a:spcPts val="3500"/>
              </a:lnSpc>
            </a:pPr>
          </a:p>
          <a:p>
            <a:pPr marL="539751" indent="-269876" lvl="1">
              <a:lnSpc>
                <a:spcPts val="3500"/>
              </a:lnSpc>
              <a:buFont typeface="Arial"/>
              <a:buChar char="•"/>
            </a:pPr>
            <a:r>
              <a:rPr lang="en-US" sz="2500">
                <a:solidFill>
                  <a:srgbClr val="FFFFFF"/>
                </a:solidFill>
                <a:latin typeface="Times New Roman"/>
              </a:rPr>
              <a:t>Russell,  S.J,  &amp;  Norvig,  P.  (2010).  Artificial  intelligence:  a  modern  approach,  (3rd  ed.). Upper  Saddle  River:  Prentice-Hall.  In  Popenici,  S.S.D,  &amp;  Kerr,  S.  (2017). Exploring the impact of artificial intelligence on teaching and learning in higher education. Research and Practice in Technology Enhanced Learning, 12(12), 1-13.  Retrieved  as  on  August  8,  2021  from https://telrp.springeropen.com/articles/10.1186/s41039-017-0062-8</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2843386" y="4189844"/>
            <a:ext cx="1218296" cy="1907312"/>
          </a:xfrm>
          <a:custGeom>
            <a:avLst/>
            <a:gdLst/>
            <a:ahLst/>
            <a:cxnLst/>
            <a:rect r="r" b="b" t="t" l="l"/>
            <a:pathLst>
              <a:path h="1907312" w="1218296">
                <a:moveTo>
                  <a:pt x="0" y="0"/>
                </a:moveTo>
                <a:lnTo>
                  <a:pt x="1218295" y="0"/>
                </a:lnTo>
                <a:lnTo>
                  <a:pt x="1218295" y="1907312"/>
                </a:lnTo>
                <a:lnTo>
                  <a:pt x="0" y="190731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061681" y="3220694"/>
            <a:ext cx="10164638" cy="3464612"/>
          </a:xfrm>
          <a:prstGeom prst="rect">
            <a:avLst/>
          </a:prstGeom>
        </p:spPr>
        <p:txBody>
          <a:bodyPr anchor="t" rtlCol="false" tIns="0" lIns="0" bIns="0" rIns="0">
            <a:spAutoFit/>
          </a:bodyPr>
          <a:lstStyle/>
          <a:p>
            <a:pPr algn="ctr">
              <a:lnSpc>
                <a:spcPts val="28402"/>
              </a:lnSpc>
              <a:spcBef>
                <a:spcPct val="0"/>
              </a:spcBef>
            </a:pPr>
            <a:r>
              <a:rPr lang="en-US" sz="20287">
                <a:solidFill>
                  <a:srgbClr val="FFFFFF"/>
                </a:solidFill>
                <a:latin typeface="TT Octosquares Compressed"/>
              </a:rPr>
              <a:t>THANK YOU</a:t>
            </a:r>
          </a:p>
        </p:txBody>
      </p:sp>
      <p:sp>
        <p:nvSpPr>
          <p:cNvPr name="Freeform 5" id="5"/>
          <p:cNvSpPr/>
          <p:nvPr/>
        </p:nvSpPr>
        <p:spPr>
          <a:xfrm flipH="false" flipV="false" rot="0">
            <a:off x="2105520" y="4471286"/>
            <a:ext cx="858754" cy="1344429"/>
          </a:xfrm>
          <a:custGeom>
            <a:avLst/>
            <a:gdLst/>
            <a:ahLst/>
            <a:cxnLst/>
            <a:rect r="r" b="b" t="t" l="l"/>
            <a:pathLst>
              <a:path h="1344429" w="858754">
                <a:moveTo>
                  <a:pt x="0" y="0"/>
                </a:moveTo>
                <a:lnTo>
                  <a:pt x="858754" y="0"/>
                </a:lnTo>
                <a:lnTo>
                  <a:pt x="858754" y="1344428"/>
                </a:lnTo>
                <a:lnTo>
                  <a:pt x="0" y="134442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390081" y="4650573"/>
            <a:ext cx="629715" cy="985855"/>
          </a:xfrm>
          <a:custGeom>
            <a:avLst/>
            <a:gdLst/>
            <a:ahLst/>
            <a:cxnLst/>
            <a:rect r="r" b="b" t="t" l="l"/>
            <a:pathLst>
              <a:path h="985855" w="629715">
                <a:moveTo>
                  <a:pt x="0" y="0"/>
                </a:moveTo>
                <a:lnTo>
                  <a:pt x="629714" y="0"/>
                </a:lnTo>
                <a:lnTo>
                  <a:pt x="629714" y="985854"/>
                </a:lnTo>
                <a:lnTo>
                  <a:pt x="0" y="985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10800000">
            <a:off x="14226319" y="4189844"/>
            <a:ext cx="1218296" cy="1907312"/>
          </a:xfrm>
          <a:custGeom>
            <a:avLst/>
            <a:gdLst/>
            <a:ahLst/>
            <a:cxnLst/>
            <a:rect r="r" b="b" t="t" l="l"/>
            <a:pathLst>
              <a:path h="1907312" w="1218296">
                <a:moveTo>
                  <a:pt x="0" y="0"/>
                </a:moveTo>
                <a:lnTo>
                  <a:pt x="1218295" y="0"/>
                </a:lnTo>
                <a:lnTo>
                  <a:pt x="1218295" y="1907312"/>
                </a:lnTo>
                <a:lnTo>
                  <a:pt x="0" y="190731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10800000">
            <a:off x="15323726" y="4471286"/>
            <a:ext cx="858754" cy="1344429"/>
          </a:xfrm>
          <a:custGeom>
            <a:avLst/>
            <a:gdLst/>
            <a:ahLst/>
            <a:cxnLst/>
            <a:rect r="r" b="b" t="t" l="l"/>
            <a:pathLst>
              <a:path h="1344429" w="858754">
                <a:moveTo>
                  <a:pt x="0" y="0"/>
                </a:moveTo>
                <a:lnTo>
                  <a:pt x="858754" y="0"/>
                </a:lnTo>
                <a:lnTo>
                  <a:pt x="858754" y="1344428"/>
                </a:lnTo>
                <a:lnTo>
                  <a:pt x="0" y="134442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10800000">
            <a:off x="16268205" y="4650573"/>
            <a:ext cx="629715" cy="985855"/>
          </a:xfrm>
          <a:custGeom>
            <a:avLst/>
            <a:gdLst/>
            <a:ahLst/>
            <a:cxnLst/>
            <a:rect r="r" b="b" t="t" l="l"/>
            <a:pathLst>
              <a:path h="985855" w="629715">
                <a:moveTo>
                  <a:pt x="0" y="0"/>
                </a:moveTo>
                <a:lnTo>
                  <a:pt x="629714" y="0"/>
                </a:lnTo>
                <a:lnTo>
                  <a:pt x="629714" y="985854"/>
                </a:lnTo>
                <a:lnTo>
                  <a:pt x="0" y="98585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5882878" y="8263889"/>
            <a:ext cx="6522244" cy="1083947"/>
          </a:xfrm>
          <a:prstGeom prst="rect">
            <a:avLst/>
          </a:prstGeom>
        </p:spPr>
        <p:txBody>
          <a:bodyPr anchor="t" rtlCol="false" tIns="0" lIns="0" bIns="0" rIns="0">
            <a:spAutoFit/>
          </a:bodyPr>
          <a:lstStyle/>
          <a:p>
            <a:pPr algn="ctr">
              <a:lnSpc>
                <a:spcPts val="7979"/>
              </a:lnSpc>
            </a:pPr>
            <a:r>
              <a:rPr lang="en-US" sz="5699">
                <a:solidFill>
                  <a:srgbClr val="FFFFFF"/>
                </a:solidFill>
                <a:latin typeface="Times New Roman"/>
              </a:rPr>
              <a:t>ANY QUESTIONS?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305542" y="5196494"/>
            <a:ext cx="3567850" cy="4917132"/>
            <a:chOff x="0" y="0"/>
            <a:chExt cx="4607533" cy="6350000"/>
          </a:xfrm>
        </p:grpSpPr>
        <p:sp>
          <p:nvSpPr>
            <p:cNvPr name="Freeform 4" id="4"/>
            <p:cNvSpPr/>
            <p:nvPr/>
          </p:nvSpPr>
          <p:spPr>
            <a:xfrm flipH="false" flipV="false" rot="0">
              <a:off x="0" y="0"/>
              <a:ext cx="4607533" cy="6350000"/>
            </a:xfrm>
            <a:custGeom>
              <a:avLst/>
              <a:gdLst/>
              <a:ahLst/>
              <a:cxnLst/>
              <a:rect r="r" b="b" t="t" l="l"/>
              <a:pathLst>
                <a:path h="6350000" w="4607533">
                  <a:moveTo>
                    <a:pt x="4607533" y="0"/>
                  </a:moveTo>
                  <a:lnTo>
                    <a:pt x="2949550" y="6350000"/>
                  </a:lnTo>
                  <a:lnTo>
                    <a:pt x="0" y="6350000"/>
                  </a:lnTo>
                  <a:lnTo>
                    <a:pt x="1638684" y="0"/>
                  </a:lnTo>
                  <a:lnTo>
                    <a:pt x="4607533" y="0"/>
                  </a:lnTo>
                  <a:close/>
                </a:path>
              </a:pathLst>
            </a:custGeom>
            <a:solidFill>
              <a:srgbClr val="12F1FF"/>
            </a:solidFill>
            <a:ln w="12700">
              <a:solidFill>
                <a:srgbClr val="000000"/>
              </a:solidFill>
            </a:ln>
          </p:spPr>
        </p:sp>
      </p:grpSp>
      <p:grpSp>
        <p:nvGrpSpPr>
          <p:cNvPr name="Group 5" id="5"/>
          <p:cNvGrpSpPr/>
          <p:nvPr/>
        </p:nvGrpSpPr>
        <p:grpSpPr>
          <a:xfrm rot="0">
            <a:off x="6453675" y="66910"/>
            <a:ext cx="3310410" cy="4917132"/>
            <a:chOff x="0" y="0"/>
            <a:chExt cx="4275074" cy="6350000"/>
          </a:xfrm>
        </p:grpSpPr>
        <p:sp>
          <p:nvSpPr>
            <p:cNvPr name="Freeform 6" id="6"/>
            <p:cNvSpPr/>
            <p:nvPr/>
          </p:nvSpPr>
          <p:spPr>
            <a:xfrm flipH="false" flipV="false" rot="0">
              <a:off x="0" y="0"/>
              <a:ext cx="4275074" cy="6350000"/>
            </a:xfrm>
            <a:custGeom>
              <a:avLst/>
              <a:gdLst/>
              <a:ahLst/>
              <a:cxnLst/>
              <a:rect r="r" b="b" t="t" l="l"/>
              <a:pathLst>
                <a:path h="6350000" w="4275074">
                  <a:moveTo>
                    <a:pt x="4275074" y="0"/>
                  </a:moveTo>
                  <a:lnTo>
                    <a:pt x="2736723" y="6350000"/>
                  </a:lnTo>
                  <a:lnTo>
                    <a:pt x="0" y="6350000"/>
                  </a:lnTo>
                  <a:lnTo>
                    <a:pt x="1520444" y="0"/>
                  </a:lnTo>
                  <a:lnTo>
                    <a:pt x="4275074" y="0"/>
                  </a:lnTo>
                  <a:close/>
                </a:path>
              </a:pathLst>
            </a:custGeom>
            <a:solidFill>
              <a:srgbClr val="12F1FF"/>
            </a:solidFill>
            <a:ln w="12700">
              <a:solidFill>
                <a:srgbClr val="000000"/>
              </a:solidFill>
            </a:ln>
          </p:spPr>
        </p:sp>
      </p:grpSp>
      <p:grpSp>
        <p:nvGrpSpPr>
          <p:cNvPr name="Group 7" id="7"/>
          <p:cNvGrpSpPr/>
          <p:nvPr/>
        </p:nvGrpSpPr>
        <p:grpSpPr>
          <a:xfrm rot="0">
            <a:off x="783015" y="397971"/>
            <a:ext cx="8581767" cy="9491058"/>
            <a:chOff x="0" y="0"/>
            <a:chExt cx="5297387" cy="5858678"/>
          </a:xfrm>
        </p:grpSpPr>
        <p:sp>
          <p:nvSpPr>
            <p:cNvPr name="Freeform 8" id="8"/>
            <p:cNvSpPr/>
            <p:nvPr/>
          </p:nvSpPr>
          <p:spPr>
            <a:xfrm flipH="false" flipV="false" rot="0">
              <a:off x="0" y="0"/>
              <a:ext cx="5297387" cy="5858678"/>
            </a:xfrm>
            <a:custGeom>
              <a:avLst/>
              <a:gdLst/>
              <a:ahLst/>
              <a:cxnLst/>
              <a:rect r="r" b="b" t="t" l="l"/>
              <a:pathLst>
                <a:path h="5858678" w="5297387">
                  <a:moveTo>
                    <a:pt x="5297387" y="0"/>
                  </a:moveTo>
                  <a:lnTo>
                    <a:pt x="3391165" y="5858678"/>
                  </a:lnTo>
                  <a:lnTo>
                    <a:pt x="0" y="5858678"/>
                  </a:lnTo>
                  <a:lnTo>
                    <a:pt x="1884033" y="0"/>
                  </a:lnTo>
                  <a:lnTo>
                    <a:pt x="5297387" y="0"/>
                  </a:lnTo>
                  <a:close/>
                </a:path>
              </a:pathLst>
            </a:custGeom>
            <a:blipFill>
              <a:blip r:embed="rId3"/>
              <a:stretch>
                <a:fillRect l="-32946" t="0" r="-32946" b="0"/>
              </a:stretch>
            </a:blipFill>
          </p:spPr>
        </p:sp>
      </p:grpSp>
      <p:sp>
        <p:nvSpPr>
          <p:cNvPr name="TextBox 9" id="9"/>
          <p:cNvSpPr txBox="true"/>
          <p:nvPr/>
        </p:nvSpPr>
        <p:spPr>
          <a:xfrm rot="0">
            <a:off x="11014997" y="2845377"/>
            <a:ext cx="4770406" cy="1343379"/>
          </a:xfrm>
          <a:prstGeom prst="rect">
            <a:avLst/>
          </a:prstGeom>
        </p:spPr>
        <p:txBody>
          <a:bodyPr anchor="t" rtlCol="false" tIns="0" lIns="0" bIns="0" rIns="0">
            <a:spAutoFit/>
          </a:bodyPr>
          <a:lstStyle/>
          <a:p>
            <a:pPr>
              <a:lnSpc>
                <a:spcPts val="11005"/>
              </a:lnSpc>
              <a:spcBef>
                <a:spcPct val="0"/>
              </a:spcBef>
            </a:pPr>
            <a:r>
              <a:rPr lang="en-US" sz="7861">
                <a:solidFill>
                  <a:srgbClr val="FFFFFF"/>
                </a:solidFill>
                <a:latin typeface="TT Octosquares Compressed"/>
              </a:rPr>
              <a:t>ABOUT SCI-PAL </a:t>
            </a:r>
          </a:p>
        </p:txBody>
      </p:sp>
      <p:sp>
        <p:nvSpPr>
          <p:cNvPr name="Freeform 10" id="10"/>
          <p:cNvSpPr/>
          <p:nvPr/>
        </p:nvSpPr>
        <p:spPr>
          <a:xfrm flipH="false" flipV="false" rot="0">
            <a:off x="10549877" y="2247308"/>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1014997" y="2247308"/>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false" flipV="false" rot="0">
            <a:off x="11480118" y="2247308"/>
            <a:ext cx="355359" cy="556335"/>
          </a:xfrm>
          <a:custGeom>
            <a:avLst/>
            <a:gdLst/>
            <a:ahLst/>
            <a:cxnLst/>
            <a:rect r="r" b="b" t="t" l="l"/>
            <a:pathLst>
              <a:path h="556335" w="355359">
                <a:moveTo>
                  <a:pt x="0" y="0"/>
                </a:moveTo>
                <a:lnTo>
                  <a:pt x="355358" y="0"/>
                </a:lnTo>
                <a:lnTo>
                  <a:pt x="355358" y="556335"/>
                </a:lnTo>
                <a:lnTo>
                  <a:pt x="0" y="5563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8759052" y="4453013"/>
            <a:ext cx="9282296" cy="5156835"/>
          </a:xfrm>
          <a:prstGeom prst="rect">
            <a:avLst/>
          </a:prstGeom>
        </p:spPr>
        <p:txBody>
          <a:bodyPr anchor="t" rtlCol="false" tIns="0" lIns="0" bIns="0" rIns="0">
            <a:spAutoFit/>
          </a:bodyPr>
          <a:lstStyle/>
          <a:p>
            <a:pPr>
              <a:lnSpc>
                <a:spcPts val="5039"/>
              </a:lnSpc>
            </a:pPr>
            <a:r>
              <a:rPr lang="en-US" sz="3599">
                <a:solidFill>
                  <a:srgbClr val="FFFFFF"/>
                </a:solidFill>
                <a:latin typeface="Times New Roman"/>
              </a:rPr>
              <a:t>Sci-Pal is an AI-powered electrical lab assistant which represents the fusion of cutting-edge technology with traditional scientific experimentation. Imagine walking into a laboratory filled with buzzing equipment and intricate circuits, and instead of relying solely on human expertise, you have an intelligent AI system seamlessly integrated into the workflow.</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51" r="0" b="-68426"/>
            </a:stretch>
          </a:blipFill>
        </p:spPr>
      </p:sp>
      <p:grpSp>
        <p:nvGrpSpPr>
          <p:cNvPr name="Group 3" id="3"/>
          <p:cNvGrpSpPr/>
          <p:nvPr/>
        </p:nvGrpSpPr>
        <p:grpSpPr>
          <a:xfrm rot="0">
            <a:off x="7832745" y="6303865"/>
            <a:ext cx="6509860" cy="2228976"/>
            <a:chOff x="0" y="0"/>
            <a:chExt cx="6350000" cy="2174240"/>
          </a:xfrm>
        </p:grpSpPr>
        <p:sp>
          <p:nvSpPr>
            <p:cNvPr name="Freeform 4" id="4"/>
            <p:cNvSpPr/>
            <p:nvPr/>
          </p:nvSpPr>
          <p:spPr>
            <a:xfrm flipH="false" flipV="false" rot="0">
              <a:off x="0" y="0"/>
              <a:ext cx="6350000" cy="2174240"/>
            </a:xfrm>
            <a:custGeom>
              <a:avLst/>
              <a:gdLst/>
              <a:ahLst/>
              <a:cxnLst/>
              <a:rect r="r" b="b" t="t" l="l"/>
              <a:pathLst>
                <a:path h="2174240" w="6350000">
                  <a:moveTo>
                    <a:pt x="6350000" y="0"/>
                  </a:moveTo>
                  <a:lnTo>
                    <a:pt x="6350000" y="2174240"/>
                  </a:lnTo>
                  <a:lnTo>
                    <a:pt x="647700" y="2174240"/>
                  </a:lnTo>
                  <a:lnTo>
                    <a:pt x="0" y="0"/>
                  </a:lnTo>
                  <a:close/>
                </a:path>
              </a:pathLst>
            </a:custGeom>
            <a:solidFill>
              <a:srgbClr val="12F1FF"/>
            </a:solidFill>
            <a:ln w="12700">
              <a:solidFill>
                <a:srgbClr val="000000"/>
              </a:solidFill>
            </a:ln>
          </p:spPr>
        </p:sp>
      </p:grpSp>
      <p:grpSp>
        <p:nvGrpSpPr>
          <p:cNvPr name="Group 5" id="5"/>
          <p:cNvGrpSpPr/>
          <p:nvPr/>
        </p:nvGrpSpPr>
        <p:grpSpPr>
          <a:xfrm rot="0">
            <a:off x="7832745" y="2343115"/>
            <a:ext cx="11098516" cy="5600769"/>
            <a:chOff x="0" y="0"/>
            <a:chExt cx="6350000" cy="3204472"/>
          </a:xfrm>
        </p:grpSpPr>
        <p:sp>
          <p:nvSpPr>
            <p:cNvPr name="Freeform 6" id="6"/>
            <p:cNvSpPr/>
            <p:nvPr/>
          </p:nvSpPr>
          <p:spPr>
            <a:xfrm flipH="false" flipV="false" rot="0">
              <a:off x="0" y="0"/>
              <a:ext cx="6350000" cy="3204472"/>
            </a:xfrm>
            <a:custGeom>
              <a:avLst/>
              <a:gdLst/>
              <a:ahLst/>
              <a:cxnLst/>
              <a:rect r="r" b="b" t="t" l="l"/>
              <a:pathLst>
                <a:path h="3204472" w="6350000">
                  <a:moveTo>
                    <a:pt x="6350000" y="0"/>
                  </a:moveTo>
                  <a:lnTo>
                    <a:pt x="6350000" y="3204472"/>
                  </a:lnTo>
                  <a:lnTo>
                    <a:pt x="647700" y="3204472"/>
                  </a:lnTo>
                  <a:lnTo>
                    <a:pt x="0" y="0"/>
                  </a:lnTo>
                  <a:close/>
                </a:path>
              </a:pathLst>
            </a:custGeom>
            <a:blipFill>
              <a:blip r:embed="rId3"/>
              <a:stretch>
                <a:fillRect l="0" t="-5548" r="0" b="-92611"/>
              </a:stretch>
            </a:blipFill>
          </p:spPr>
        </p:sp>
      </p:grpSp>
      <p:sp>
        <p:nvSpPr>
          <p:cNvPr name="Freeform 7" id="7"/>
          <p:cNvSpPr/>
          <p:nvPr/>
        </p:nvSpPr>
        <p:spPr>
          <a:xfrm flipH="false" flipV="false" rot="0">
            <a:off x="1834314" y="599071"/>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2260049" y="599071"/>
            <a:ext cx="355359" cy="556335"/>
          </a:xfrm>
          <a:custGeom>
            <a:avLst/>
            <a:gdLst/>
            <a:ahLst/>
            <a:cxnLst/>
            <a:rect r="r" b="b" t="t" l="l"/>
            <a:pathLst>
              <a:path h="556335" w="355359">
                <a:moveTo>
                  <a:pt x="0" y="0"/>
                </a:moveTo>
                <a:lnTo>
                  <a:pt x="355358" y="0"/>
                </a:lnTo>
                <a:lnTo>
                  <a:pt x="355358" y="556335"/>
                </a:lnTo>
                <a:lnTo>
                  <a:pt x="0" y="5563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2682082" y="599071"/>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819559" y="1422786"/>
            <a:ext cx="4770406" cy="1055547"/>
          </a:xfrm>
          <a:prstGeom prst="rect">
            <a:avLst/>
          </a:prstGeom>
        </p:spPr>
        <p:txBody>
          <a:bodyPr anchor="t" rtlCol="false" tIns="0" lIns="0" bIns="0" rIns="0">
            <a:spAutoFit/>
          </a:bodyPr>
          <a:lstStyle/>
          <a:p>
            <a:pPr>
              <a:lnSpc>
                <a:spcPts val="8096"/>
              </a:lnSpc>
            </a:pPr>
            <a:r>
              <a:rPr lang="en-US" sz="7861">
                <a:solidFill>
                  <a:srgbClr val="FFFFFF"/>
                </a:solidFill>
                <a:latin typeface="TT Octosquares Compressed"/>
              </a:rPr>
              <a:t>WHY SCI-PAL</a:t>
            </a:r>
          </a:p>
        </p:txBody>
      </p:sp>
      <p:sp>
        <p:nvSpPr>
          <p:cNvPr name="TextBox 11" id="11"/>
          <p:cNvSpPr txBox="true"/>
          <p:nvPr/>
        </p:nvSpPr>
        <p:spPr>
          <a:xfrm rot="0">
            <a:off x="1819559" y="2654012"/>
            <a:ext cx="4929870" cy="6849399"/>
          </a:xfrm>
          <a:prstGeom prst="rect">
            <a:avLst/>
          </a:prstGeom>
        </p:spPr>
        <p:txBody>
          <a:bodyPr anchor="t" rtlCol="false" tIns="0" lIns="0" bIns="0" rIns="0">
            <a:spAutoFit/>
          </a:bodyPr>
          <a:lstStyle/>
          <a:p>
            <a:pPr>
              <a:lnSpc>
                <a:spcPts val="4149"/>
              </a:lnSpc>
              <a:spcBef>
                <a:spcPct val="0"/>
              </a:spcBef>
            </a:pPr>
            <a:r>
              <a:rPr lang="en-US" sz="2963">
                <a:solidFill>
                  <a:srgbClr val="FFFFFF"/>
                </a:solidFill>
                <a:latin typeface="Times New Roman"/>
              </a:rPr>
              <a:t>Sci-Pal can provide immediate responses to inquiries, reducing the time students spend waiting for assistance. This rapid response time enhances productivity and allows students to stay focused on their experiments. By leveraging chatbot technology, laboratories can optimize their operations and support the research community more effectively.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1278678" y="1392494"/>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0B081D"/>
                </a:solidFill>
                <a:latin typeface="Open Sans Bold"/>
              </a:rPr>
              <a:t>01</a:t>
            </a:r>
          </a:p>
        </p:txBody>
      </p:sp>
      <p:grpSp>
        <p:nvGrpSpPr>
          <p:cNvPr name="Group 4" id="4"/>
          <p:cNvGrpSpPr/>
          <p:nvPr/>
        </p:nvGrpSpPr>
        <p:grpSpPr>
          <a:xfrm rot="0">
            <a:off x="1171374" y="3112451"/>
            <a:ext cx="858422" cy="1202690"/>
            <a:chOff x="0" y="0"/>
            <a:chExt cx="1029473" cy="1442339"/>
          </a:xfrm>
        </p:grpSpPr>
        <p:sp>
          <p:nvSpPr>
            <p:cNvPr name="Freeform 5" id="5"/>
            <p:cNvSpPr/>
            <p:nvPr/>
          </p:nvSpPr>
          <p:spPr>
            <a:xfrm flipH="false" flipV="false" rot="0">
              <a:off x="0" y="0"/>
              <a:ext cx="1029473" cy="1442339"/>
            </a:xfrm>
            <a:custGeom>
              <a:avLst/>
              <a:gdLst/>
              <a:ahLst/>
              <a:cxnLst/>
              <a:rect r="r" b="b" t="t" l="l"/>
              <a:pathLst>
                <a:path h="1442339" w="1029473">
                  <a:moveTo>
                    <a:pt x="0" y="0"/>
                  </a:moveTo>
                  <a:lnTo>
                    <a:pt x="1029473" y="0"/>
                  </a:lnTo>
                  <a:lnTo>
                    <a:pt x="1029473" y="1442339"/>
                  </a:lnTo>
                  <a:lnTo>
                    <a:pt x="0" y="1442339"/>
                  </a:lnTo>
                  <a:close/>
                </a:path>
              </a:pathLst>
            </a:custGeom>
            <a:solidFill>
              <a:srgbClr val="12F1FF"/>
            </a:solidFill>
          </p:spPr>
        </p:sp>
        <p:sp>
          <p:nvSpPr>
            <p:cNvPr name="TextBox 6" id="6"/>
            <p:cNvSpPr txBox="true"/>
            <p:nvPr/>
          </p:nvSpPr>
          <p:spPr>
            <a:xfrm>
              <a:off x="0" y="-47625"/>
              <a:ext cx="1029473" cy="1489964"/>
            </a:xfrm>
            <a:prstGeom prst="rect">
              <a:avLst/>
            </a:prstGeom>
          </p:spPr>
          <p:txBody>
            <a:bodyPr anchor="ctr" rtlCol="false" tIns="50800" lIns="50800" bIns="50800" rIns="50800"/>
            <a:lstStyle/>
            <a:p>
              <a:pPr algn="ctr">
                <a:lnSpc>
                  <a:spcPts val="2239"/>
                </a:lnSpc>
              </a:pPr>
              <a:r>
                <a:rPr lang="en-US" sz="1599">
                  <a:solidFill>
                    <a:srgbClr val="000000"/>
                  </a:solidFill>
                  <a:latin typeface="Poppins Bold"/>
                </a:rPr>
                <a:t>01</a:t>
              </a:r>
            </a:p>
          </p:txBody>
        </p:sp>
      </p:grpSp>
      <p:sp>
        <p:nvSpPr>
          <p:cNvPr name="TextBox 7" id="7"/>
          <p:cNvSpPr txBox="true"/>
          <p:nvPr/>
        </p:nvSpPr>
        <p:spPr>
          <a:xfrm rot="0">
            <a:off x="2542491" y="2988626"/>
            <a:ext cx="6601509" cy="2759710"/>
          </a:xfrm>
          <a:prstGeom prst="rect">
            <a:avLst/>
          </a:prstGeom>
        </p:spPr>
        <p:txBody>
          <a:bodyPr anchor="t" rtlCol="false" tIns="0" lIns="0" bIns="0" rIns="0">
            <a:spAutoFit/>
          </a:bodyPr>
          <a:lstStyle/>
          <a:p>
            <a:pPr>
              <a:lnSpc>
                <a:spcPts val="4339"/>
              </a:lnSpc>
              <a:spcBef>
                <a:spcPct val="0"/>
              </a:spcBef>
            </a:pPr>
            <a:r>
              <a:rPr lang="en-US" sz="3099">
                <a:solidFill>
                  <a:srgbClr val="FFFFFF"/>
                </a:solidFill>
                <a:latin typeface="Times New Roman"/>
              </a:rPr>
              <a:t>Students may have to wait for a lab instructor or teaching assistant when they need help during experiments. This delay can slow progress and cause frustration.</a:t>
            </a:r>
          </a:p>
        </p:txBody>
      </p:sp>
      <p:grpSp>
        <p:nvGrpSpPr>
          <p:cNvPr name="Group 8" id="8"/>
          <p:cNvGrpSpPr/>
          <p:nvPr/>
        </p:nvGrpSpPr>
        <p:grpSpPr>
          <a:xfrm rot="0">
            <a:off x="9658350" y="3112451"/>
            <a:ext cx="898572" cy="1202690"/>
            <a:chOff x="0" y="0"/>
            <a:chExt cx="1077622" cy="1442339"/>
          </a:xfrm>
        </p:grpSpPr>
        <p:sp>
          <p:nvSpPr>
            <p:cNvPr name="Freeform 9" id="9"/>
            <p:cNvSpPr/>
            <p:nvPr/>
          </p:nvSpPr>
          <p:spPr>
            <a:xfrm flipH="false" flipV="false" rot="0">
              <a:off x="0" y="0"/>
              <a:ext cx="1077622" cy="1442339"/>
            </a:xfrm>
            <a:custGeom>
              <a:avLst/>
              <a:gdLst/>
              <a:ahLst/>
              <a:cxnLst/>
              <a:rect r="r" b="b" t="t" l="l"/>
              <a:pathLst>
                <a:path h="1442339" w="1077622">
                  <a:moveTo>
                    <a:pt x="0" y="0"/>
                  </a:moveTo>
                  <a:lnTo>
                    <a:pt x="1077622" y="0"/>
                  </a:lnTo>
                  <a:lnTo>
                    <a:pt x="1077622" y="1442339"/>
                  </a:lnTo>
                  <a:lnTo>
                    <a:pt x="0" y="1442339"/>
                  </a:lnTo>
                  <a:close/>
                </a:path>
              </a:pathLst>
            </a:custGeom>
            <a:solidFill>
              <a:srgbClr val="12F1FF"/>
            </a:solidFill>
          </p:spPr>
        </p:sp>
        <p:sp>
          <p:nvSpPr>
            <p:cNvPr name="TextBox 10" id="10"/>
            <p:cNvSpPr txBox="true"/>
            <p:nvPr/>
          </p:nvSpPr>
          <p:spPr>
            <a:xfrm>
              <a:off x="0" y="-47625"/>
              <a:ext cx="1077622" cy="1489964"/>
            </a:xfrm>
            <a:prstGeom prst="rect">
              <a:avLst/>
            </a:prstGeom>
          </p:spPr>
          <p:txBody>
            <a:bodyPr anchor="ctr" rtlCol="false" tIns="50800" lIns="50800" bIns="50800" rIns="50800"/>
            <a:lstStyle/>
            <a:p>
              <a:pPr algn="ctr">
                <a:lnSpc>
                  <a:spcPts val="2239"/>
                </a:lnSpc>
              </a:pPr>
              <a:r>
                <a:rPr lang="en-US" sz="1599">
                  <a:solidFill>
                    <a:srgbClr val="000000"/>
                  </a:solidFill>
                  <a:latin typeface="Poppins Bold"/>
                </a:rPr>
                <a:t>02</a:t>
              </a:r>
            </a:p>
          </p:txBody>
        </p:sp>
      </p:grpSp>
      <p:sp>
        <p:nvSpPr>
          <p:cNvPr name="TextBox 11" id="11"/>
          <p:cNvSpPr txBox="true"/>
          <p:nvPr/>
        </p:nvSpPr>
        <p:spPr>
          <a:xfrm rot="0">
            <a:off x="10887011" y="2988626"/>
            <a:ext cx="7400989" cy="2759711"/>
          </a:xfrm>
          <a:prstGeom prst="rect">
            <a:avLst/>
          </a:prstGeom>
        </p:spPr>
        <p:txBody>
          <a:bodyPr anchor="t" rtlCol="false" tIns="0" lIns="0" bIns="0" rIns="0">
            <a:spAutoFit/>
          </a:bodyPr>
          <a:lstStyle/>
          <a:p>
            <a:pPr>
              <a:lnSpc>
                <a:spcPts val="4339"/>
              </a:lnSpc>
              <a:spcBef>
                <a:spcPct val="0"/>
              </a:spcBef>
            </a:pPr>
            <a:r>
              <a:rPr lang="en-US" sz="3099">
                <a:solidFill>
                  <a:srgbClr val="FFFFFF"/>
                </a:solidFill>
                <a:latin typeface="Times New Roman"/>
              </a:rPr>
              <a:t>Instructors might give inconsistent guidance, confusing students. Without a centralized assistance system, students get conflicting information, hindering their understanding and troubleshooting.</a:t>
            </a:r>
          </a:p>
        </p:txBody>
      </p:sp>
      <p:sp>
        <p:nvSpPr>
          <p:cNvPr name="Freeform 12" id="12"/>
          <p:cNvSpPr/>
          <p:nvPr/>
        </p:nvSpPr>
        <p:spPr>
          <a:xfrm flipH="false" flipV="false" rot="0">
            <a:off x="1171374" y="864734"/>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1595258" y="864734"/>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2019142" y="864734"/>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5" id="15"/>
          <p:cNvSpPr txBox="true"/>
          <p:nvPr/>
        </p:nvSpPr>
        <p:spPr>
          <a:xfrm rot="0">
            <a:off x="1171374" y="1402972"/>
            <a:ext cx="5401717" cy="1351918"/>
          </a:xfrm>
          <a:prstGeom prst="rect">
            <a:avLst/>
          </a:prstGeom>
        </p:spPr>
        <p:txBody>
          <a:bodyPr anchor="t" rtlCol="false" tIns="0" lIns="0" bIns="0" rIns="0">
            <a:spAutoFit/>
          </a:bodyPr>
          <a:lstStyle/>
          <a:p>
            <a:pPr algn="ctr">
              <a:lnSpc>
                <a:spcPts val="11059"/>
              </a:lnSpc>
            </a:pPr>
            <a:r>
              <a:rPr lang="en-US" sz="7899">
                <a:solidFill>
                  <a:srgbClr val="FFFFFF"/>
                </a:solidFill>
                <a:latin typeface="TT Octosquares Compressed"/>
              </a:rPr>
              <a:t>PROBLEMS FACED</a:t>
            </a:r>
          </a:p>
        </p:txBody>
      </p:sp>
      <p:grpSp>
        <p:nvGrpSpPr>
          <p:cNvPr name="Group 16" id="16"/>
          <p:cNvGrpSpPr/>
          <p:nvPr/>
        </p:nvGrpSpPr>
        <p:grpSpPr>
          <a:xfrm rot="0">
            <a:off x="1171374" y="6184266"/>
            <a:ext cx="858422" cy="1212075"/>
            <a:chOff x="0" y="0"/>
            <a:chExt cx="1029473" cy="1453594"/>
          </a:xfrm>
        </p:grpSpPr>
        <p:sp>
          <p:nvSpPr>
            <p:cNvPr name="Freeform 17" id="17"/>
            <p:cNvSpPr/>
            <p:nvPr/>
          </p:nvSpPr>
          <p:spPr>
            <a:xfrm flipH="false" flipV="false" rot="0">
              <a:off x="0" y="0"/>
              <a:ext cx="1029473" cy="1453594"/>
            </a:xfrm>
            <a:custGeom>
              <a:avLst/>
              <a:gdLst/>
              <a:ahLst/>
              <a:cxnLst/>
              <a:rect r="r" b="b" t="t" l="l"/>
              <a:pathLst>
                <a:path h="1453594" w="1029473">
                  <a:moveTo>
                    <a:pt x="0" y="0"/>
                  </a:moveTo>
                  <a:lnTo>
                    <a:pt x="1029473" y="0"/>
                  </a:lnTo>
                  <a:lnTo>
                    <a:pt x="1029473" y="1453594"/>
                  </a:lnTo>
                  <a:lnTo>
                    <a:pt x="0" y="1453594"/>
                  </a:lnTo>
                  <a:close/>
                </a:path>
              </a:pathLst>
            </a:custGeom>
            <a:solidFill>
              <a:srgbClr val="12F1FF"/>
            </a:solidFill>
          </p:spPr>
        </p:sp>
        <p:sp>
          <p:nvSpPr>
            <p:cNvPr name="TextBox 18" id="18"/>
            <p:cNvSpPr txBox="true"/>
            <p:nvPr/>
          </p:nvSpPr>
          <p:spPr>
            <a:xfrm>
              <a:off x="0" y="-47625"/>
              <a:ext cx="1029473" cy="1501219"/>
            </a:xfrm>
            <a:prstGeom prst="rect">
              <a:avLst/>
            </a:prstGeom>
          </p:spPr>
          <p:txBody>
            <a:bodyPr anchor="ctr" rtlCol="false" tIns="50800" lIns="50800" bIns="50800" rIns="50800"/>
            <a:lstStyle/>
            <a:p>
              <a:pPr algn="ctr">
                <a:lnSpc>
                  <a:spcPts val="2239"/>
                </a:lnSpc>
              </a:pPr>
              <a:r>
                <a:rPr lang="en-US" sz="1599">
                  <a:solidFill>
                    <a:srgbClr val="000000"/>
                  </a:solidFill>
                  <a:latin typeface="Poppins Bold"/>
                </a:rPr>
                <a:t>03</a:t>
              </a:r>
            </a:p>
          </p:txBody>
        </p:sp>
      </p:grpSp>
      <p:sp>
        <p:nvSpPr>
          <p:cNvPr name="TextBox 19" id="19"/>
          <p:cNvSpPr txBox="true"/>
          <p:nvPr/>
        </p:nvSpPr>
        <p:spPr>
          <a:xfrm rot="0">
            <a:off x="2542491" y="6060441"/>
            <a:ext cx="6601509" cy="3302635"/>
          </a:xfrm>
          <a:prstGeom prst="rect">
            <a:avLst/>
          </a:prstGeom>
        </p:spPr>
        <p:txBody>
          <a:bodyPr anchor="t" rtlCol="false" tIns="0" lIns="0" bIns="0" rIns="0">
            <a:spAutoFit/>
          </a:bodyPr>
          <a:lstStyle/>
          <a:p>
            <a:pPr>
              <a:lnSpc>
                <a:spcPts val="4340"/>
              </a:lnSpc>
            </a:pPr>
            <a:r>
              <a:rPr lang="en-US" sz="3100">
                <a:solidFill>
                  <a:srgbClr val="FFFFFF"/>
                </a:solidFill>
                <a:latin typeface="Times New Roman"/>
              </a:rPr>
              <a:t>Students face difficulties diagnosing and resolving technical issues during experiments without access to comprehensive troubleshooting resources. This can waste valuable time and resources.</a:t>
            </a:r>
          </a:p>
        </p:txBody>
      </p:sp>
      <p:grpSp>
        <p:nvGrpSpPr>
          <p:cNvPr name="Group 20" id="20"/>
          <p:cNvGrpSpPr/>
          <p:nvPr/>
        </p:nvGrpSpPr>
        <p:grpSpPr>
          <a:xfrm rot="0">
            <a:off x="9658350" y="6184266"/>
            <a:ext cx="858422" cy="1212075"/>
            <a:chOff x="0" y="0"/>
            <a:chExt cx="1029473" cy="1453594"/>
          </a:xfrm>
        </p:grpSpPr>
        <p:sp>
          <p:nvSpPr>
            <p:cNvPr name="Freeform 21" id="21"/>
            <p:cNvSpPr/>
            <p:nvPr/>
          </p:nvSpPr>
          <p:spPr>
            <a:xfrm flipH="false" flipV="false" rot="0">
              <a:off x="0" y="0"/>
              <a:ext cx="1029473" cy="1453594"/>
            </a:xfrm>
            <a:custGeom>
              <a:avLst/>
              <a:gdLst/>
              <a:ahLst/>
              <a:cxnLst/>
              <a:rect r="r" b="b" t="t" l="l"/>
              <a:pathLst>
                <a:path h="1453594" w="1029473">
                  <a:moveTo>
                    <a:pt x="0" y="0"/>
                  </a:moveTo>
                  <a:lnTo>
                    <a:pt x="1029473" y="0"/>
                  </a:lnTo>
                  <a:lnTo>
                    <a:pt x="1029473" y="1453594"/>
                  </a:lnTo>
                  <a:lnTo>
                    <a:pt x="0" y="1453594"/>
                  </a:lnTo>
                  <a:close/>
                </a:path>
              </a:pathLst>
            </a:custGeom>
            <a:solidFill>
              <a:srgbClr val="12F1FF"/>
            </a:solidFill>
          </p:spPr>
        </p:sp>
        <p:sp>
          <p:nvSpPr>
            <p:cNvPr name="TextBox 22" id="22"/>
            <p:cNvSpPr txBox="true"/>
            <p:nvPr/>
          </p:nvSpPr>
          <p:spPr>
            <a:xfrm>
              <a:off x="0" y="-47625"/>
              <a:ext cx="1029473" cy="1501219"/>
            </a:xfrm>
            <a:prstGeom prst="rect">
              <a:avLst/>
            </a:prstGeom>
          </p:spPr>
          <p:txBody>
            <a:bodyPr anchor="ctr" rtlCol="false" tIns="50800" lIns="50800" bIns="50800" rIns="50800"/>
            <a:lstStyle/>
            <a:p>
              <a:pPr algn="ctr">
                <a:lnSpc>
                  <a:spcPts val="2239"/>
                </a:lnSpc>
              </a:pPr>
              <a:r>
                <a:rPr lang="en-US" sz="1599">
                  <a:solidFill>
                    <a:srgbClr val="000000"/>
                  </a:solidFill>
                  <a:latin typeface="Poppins Bold"/>
                </a:rPr>
                <a:t>04</a:t>
              </a:r>
            </a:p>
          </p:txBody>
        </p:sp>
      </p:grpSp>
      <p:sp>
        <p:nvSpPr>
          <p:cNvPr name="TextBox 23" id="23"/>
          <p:cNvSpPr txBox="true"/>
          <p:nvPr/>
        </p:nvSpPr>
        <p:spPr>
          <a:xfrm rot="0">
            <a:off x="11031122" y="6060441"/>
            <a:ext cx="5857939" cy="3302635"/>
          </a:xfrm>
          <a:prstGeom prst="rect">
            <a:avLst/>
          </a:prstGeom>
        </p:spPr>
        <p:txBody>
          <a:bodyPr anchor="t" rtlCol="false" tIns="0" lIns="0" bIns="0" rIns="0">
            <a:spAutoFit/>
          </a:bodyPr>
          <a:lstStyle/>
          <a:p>
            <a:pPr>
              <a:lnSpc>
                <a:spcPts val="4339"/>
              </a:lnSpc>
            </a:pPr>
            <a:r>
              <a:rPr lang="en-US" sz="3099">
                <a:solidFill>
                  <a:srgbClr val="FFFFFF"/>
                </a:solidFill>
                <a:latin typeface="Times New Roman"/>
              </a:rPr>
              <a:t>In traditional labs, instructors struggle to offer personalized help due to time constraints and diverse student backgrounds. This can hinder students' success.</a:t>
            </a:r>
          </a:p>
          <a:p>
            <a:pPr algn="ctr">
              <a:lnSpc>
                <a:spcPts val="433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1278678" y="1392494"/>
            <a:ext cx="496110" cy="297180"/>
          </a:xfrm>
          <a:prstGeom prst="rect">
            <a:avLst/>
          </a:prstGeom>
        </p:spPr>
        <p:txBody>
          <a:bodyPr anchor="t" rtlCol="false" tIns="0" lIns="0" bIns="0" rIns="0">
            <a:spAutoFit/>
          </a:bodyPr>
          <a:lstStyle/>
          <a:p>
            <a:pPr algn="ctr">
              <a:lnSpc>
                <a:spcPts val="2519"/>
              </a:lnSpc>
              <a:spcBef>
                <a:spcPct val="0"/>
              </a:spcBef>
            </a:pPr>
            <a:r>
              <a:rPr lang="en-US" sz="1799">
                <a:solidFill>
                  <a:srgbClr val="0B081D"/>
                </a:solidFill>
                <a:latin typeface="Open Sans Bold"/>
              </a:rPr>
              <a:t>01</a:t>
            </a:r>
          </a:p>
        </p:txBody>
      </p:sp>
      <p:sp>
        <p:nvSpPr>
          <p:cNvPr name="Freeform 4" id="4"/>
          <p:cNvSpPr/>
          <p:nvPr/>
        </p:nvSpPr>
        <p:spPr>
          <a:xfrm flipH="false" flipV="false" rot="0">
            <a:off x="1171374" y="864734"/>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95258" y="864734"/>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2019142" y="864734"/>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171374" y="1537274"/>
            <a:ext cx="7047012" cy="1351918"/>
          </a:xfrm>
          <a:prstGeom prst="rect">
            <a:avLst/>
          </a:prstGeom>
        </p:spPr>
        <p:txBody>
          <a:bodyPr anchor="t" rtlCol="false" tIns="0" lIns="0" bIns="0" rIns="0">
            <a:spAutoFit/>
          </a:bodyPr>
          <a:lstStyle/>
          <a:p>
            <a:pPr algn="ctr">
              <a:lnSpc>
                <a:spcPts val="11059"/>
              </a:lnSpc>
            </a:pPr>
            <a:r>
              <a:rPr lang="en-US" sz="7899">
                <a:solidFill>
                  <a:srgbClr val="FFFFFF"/>
                </a:solidFill>
                <a:latin typeface="TT Octosquares Compressed"/>
              </a:rPr>
              <a:t>METHODOLOGIES USED</a:t>
            </a:r>
          </a:p>
        </p:txBody>
      </p:sp>
      <p:sp>
        <p:nvSpPr>
          <p:cNvPr name="TextBox 8" id="8"/>
          <p:cNvSpPr txBox="true"/>
          <p:nvPr/>
        </p:nvSpPr>
        <p:spPr>
          <a:xfrm rot="0">
            <a:off x="1171374" y="3022542"/>
            <a:ext cx="16087926" cy="1247140"/>
          </a:xfrm>
          <a:prstGeom prst="rect">
            <a:avLst/>
          </a:prstGeom>
        </p:spPr>
        <p:txBody>
          <a:bodyPr anchor="t" rtlCol="false" tIns="0" lIns="0" bIns="0" rIns="0">
            <a:spAutoFit/>
          </a:bodyPr>
          <a:lstStyle/>
          <a:p>
            <a:pPr>
              <a:lnSpc>
                <a:spcPts val="4759"/>
              </a:lnSpc>
            </a:pPr>
            <a:r>
              <a:rPr lang="en-US" sz="3399">
                <a:solidFill>
                  <a:srgbClr val="FFFFFF"/>
                </a:solidFill>
                <a:latin typeface="Times New Roman"/>
              </a:rPr>
              <a:t>Sci-Pal os built using AWS, which involves several methodologies and services. Here's an overview of the typical steps involved:</a:t>
            </a:r>
          </a:p>
        </p:txBody>
      </p:sp>
      <p:sp>
        <p:nvSpPr>
          <p:cNvPr name="TextBox 9" id="9"/>
          <p:cNvSpPr txBox="true"/>
          <p:nvPr/>
        </p:nvSpPr>
        <p:spPr>
          <a:xfrm rot="0">
            <a:off x="1171374" y="4630492"/>
            <a:ext cx="16230600" cy="7655814"/>
          </a:xfrm>
          <a:prstGeom prst="rect">
            <a:avLst/>
          </a:prstGeom>
        </p:spPr>
        <p:txBody>
          <a:bodyPr anchor="t" rtlCol="false" tIns="0" lIns="0" bIns="0" rIns="0">
            <a:spAutoFit/>
          </a:bodyPr>
          <a:lstStyle/>
          <a:p>
            <a:pPr>
              <a:lnSpc>
                <a:spcPts val="4685"/>
              </a:lnSpc>
            </a:pPr>
            <a:r>
              <a:rPr lang="en-US" sz="3299">
                <a:solidFill>
                  <a:srgbClr val="FFFFFF"/>
                </a:solidFill>
                <a:latin typeface="Times New Roman Bold"/>
              </a:rPr>
              <a:t>1.Define Use Cases</a:t>
            </a:r>
            <a:r>
              <a:rPr lang="en-US" sz="3299">
                <a:solidFill>
                  <a:srgbClr val="FFFFFF"/>
                </a:solidFill>
                <a:latin typeface="Times New Roman"/>
              </a:rPr>
              <a:t>: Begin by defining the use cases and functionality we want for chatbot to support. Determine the types of interactions it will handle, such as answering questions, providing guidance, or assisting with troubleshooting.</a:t>
            </a:r>
          </a:p>
          <a:p>
            <a:pPr>
              <a:lnSpc>
                <a:spcPts val="4685"/>
              </a:lnSpc>
            </a:pPr>
          </a:p>
          <a:p>
            <a:pPr algn="just">
              <a:lnSpc>
                <a:spcPts val="4619"/>
              </a:lnSpc>
            </a:pPr>
            <a:r>
              <a:rPr lang="en-US" sz="3299" spc="-13">
                <a:solidFill>
                  <a:srgbClr val="FFFFFF"/>
                </a:solidFill>
                <a:latin typeface="Times New Roman"/>
              </a:rPr>
              <a:t>2.</a:t>
            </a:r>
            <a:r>
              <a:rPr lang="en-US" sz="3299" spc="-13">
                <a:solidFill>
                  <a:srgbClr val="FFFFFF"/>
                </a:solidFill>
                <a:latin typeface="Times New Roman Bold"/>
              </a:rPr>
              <a:t>Choose AWS Services</a:t>
            </a:r>
            <a:r>
              <a:rPr lang="en-US" sz="3299" spc="-13">
                <a:solidFill>
                  <a:srgbClr val="FFFFFF"/>
                </a:solidFill>
                <a:latin typeface="Times New Roman"/>
              </a:rPr>
              <a:t>: Select the AWS services that best suit chatbot's requirements. Commonly used services include Amazon Lex for natural language understanding and conversational interfaces, Amazon Polly for text-to-speech conversion, and Amazon S3 for storing chatbot data and resources.</a:t>
            </a:r>
          </a:p>
          <a:p>
            <a:pPr>
              <a:lnSpc>
                <a:spcPts val="4619"/>
              </a:lnSpc>
            </a:pPr>
          </a:p>
          <a:p>
            <a:pPr>
              <a:lnSpc>
                <a:spcPts val="4784"/>
              </a:lnSpc>
            </a:pPr>
          </a:p>
          <a:p>
            <a:pPr>
              <a:lnSpc>
                <a:spcPts val="4619"/>
              </a:lnSpc>
            </a:pPr>
          </a:p>
          <a:p>
            <a:pPr>
              <a:lnSpc>
                <a:spcPts val="4619"/>
              </a:lnSpc>
            </a:pPr>
            <a:r>
              <a:rPr lang="en-US" sz="3299">
                <a:solidFill>
                  <a:srgbClr val="FFFFFF"/>
                </a:solidFill>
                <a:latin typeface="Times New Roman"/>
              </a:rPr>
              <a:t>  </a:t>
            </a:r>
          </a:p>
          <a:p>
            <a:pPr>
              <a:lnSpc>
                <a:spcPts val="461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1266613" y="1507267"/>
            <a:ext cx="15754773" cy="9369247"/>
          </a:xfrm>
          <a:prstGeom prst="rect">
            <a:avLst/>
          </a:prstGeom>
        </p:spPr>
        <p:txBody>
          <a:bodyPr anchor="t" rtlCol="false" tIns="0" lIns="0" bIns="0" rIns="0">
            <a:spAutoFit/>
          </a:bodyPr>
          <a:lstStyle/>
          <a:p>
            <a:pPr>
              <a:lnSpc>
                <a:spcPts val="4620"/>
              </a:lnSpc>
            </a:pPr>
            <a:r>
              <a:rPr lang="en-US" sz="3300">
                <a:solidFill>
                  <a:srgbClr val="FFFFFF"/>
                </a:solidFill>
                <a:latin typeface="Times New Roman Semi-Bold"/>
              </a:rPr>
              <a:t>3.Design Conversation Flows</a:t>
            </a:r>
            <a:r>
              <a:rPr lang="en-US" sz="3300">
                <a:solidFill>
                  <a:srgbClr val="FFFFFF"/>
                </a:solidFill>
                <a:latin typeface="Times New Roman"/>
              </a:rPr>
              <a:t>: Design the conversation flows and dialogues that chatbot will follow. Define the intents (actions) and slots (parameters) that the chatbot will recognize, as well as the responses it will provide based on user input.</a:t>
            </a:r>
          </a:p>
          <a:p>
            <a:pPr>
              <a:lnSpc>
                <a:spcPts val="4620"/>
              </a:lnSpc>
            </a:pPr>
          </a:p>
          <a:p>
            <a:pPr>
              <a:lnSpc>
                <a:spcPts val="4620"/>
              </a:lnSpc>
            </a:pPr>
            <a:r>
              <a:rPr lang="en-US" sz="3300">
                <a:solidFill>
                  <a:srgbClr val="FFFFFF"/>
                </a:solidFill>
                <a:latin typeface="Times New Roman"/>
              </a:rPr>
              <a:t>4.</a:t>
            </a:r>
            <a:r>
              <a:rPr lang="en-US" sz="3300">
                <a:solidFill>
                  <a:srgbClr val="FFFFFF"/>
                </a:solidFill>
                <a:latin typeface="Times New Roman Semi-Bold"/>
              </a:rPr>
              <a:t>Develop and Train the Bot</a:t>
            </a:r>
            <a:r>
              <a:rPr lang="en-US" sz="3300">
                <a:solidFill>
                  <a:srgbClr val="FFFFFF"/>
                </a:solidFill>
                <a:latin typeface="Times New Roman"/>
              </a:rPr>
              <a:t>: Develop and train the chatbot using Amazon Lex. Define sample utterances for each intent and provide corresponding responses. Use the built-in machine learning capabilities of Lex to train the bot to understand user inputs and generate appropriate responses.</a:t>
            </a:r>
          </a:p>
          <a:p>
            <a:pPr>
              <a:lnSpc>
                <a:spcPts val="4620"/>
              </a:lnSpc>
            </a:pPr>
          </a:p>
          <a:p>
            <a:pPr>
              <a:lnSpc>
                <a:spcPts val="4620"/>
              </a:lnSpc>
            </a:pPr>
            <a:r>
              <a:rPr lang="en-US" sz="3300">
                <a:solidFill>
                  <a:srgbClr val="FFFFFF"/>
                </a:solidFill>
                <a:latin typeface="Times New Roman"/>
              </a:rPr>
              <a:t>5.</a:t>
            </a:r>
            <a:r>
              <a:rPr lang="en-US" sz="3300">
                <a:solidFill>
                  <a:srgbClr val="FFFFFF"/>
                </a:solidFill>
                <a:latin typeface="Times New Roman Semi-Bold"/>
              </a:rPr>
              <a:t>Integrate External Services</a:t>
            </a:r>
            <a:r>
              <a:rPr lang="en-US" sz="3300">
                <a:solidFill>
                  <a:srgbClr val="FFFFFF"/>
                </a:solidFill>
                <a:latin typeface="Times New Roman"/>
              </a:rPr>
              <a:t>: Integrate the chatbot with external services as needed. For example, you might integrate with AWS Lambda functions to perform backend processing, or with Amazon DynamoDB to store and retrieve data.</a:t>
            </a:r>
          </a:p>
          <a:p>
            <a:pPr>
              <a:lnSpc>
                <a:spcPts val="4620"/>
              </a:lnSpc>
            </a:pPr>
          </a:p>
          <a:p>
            <a:pPr>
              <a:lnSpc>
                <a:spcPts val="4620"/>
              </a:lnSpc>
            </a:pPr>
          </a:p>
          <a:p>
            <a:pPr>
              <a:lnSpc>
                <a:spcPts val="4620"/>
              </a:lnSpc>
            </a:pPr>
          </a:p>
          <a:p>
            <a:pPr>
              <a:lnSpc>
                <a:spcPts val="462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1318413" y="638358"/>
            <a:ext cx="15940887" cy="9648642"/>
          </a:xfrm>
          <a:prstGeom prst="rect">
            <a:avLst/>
          </a:prstGeom>
        </p:spPr>
        <p:txBody>
          <a:bodyPr anchor="t" rtlCol="false" tIns="0" lIns="0" bIns="0" rIns="0">
            <a:spAutoFit/>
          </a:bodyPr>
          <a:lstStyle/>
          <a:p>
            <a:pPr>
              <a:lnSpc>
                <a:spcPts val="4735"/>
              </a:lnSpc>
            </a:pPr>
            <a:r>
              <a:rPr lang="en-US" sz="3382">
                <a:solidFill>
                  <a:srgbClr val="FFFFFF"/>
                </a:solidFill>
                <a:latin typeface="Times New Roman Bold"/>
              </a:rPr>
              <a:t>6.Test and Iterate</a:t>
            </a:r>
            <a:r>
              <a:rPr lang="en-US" sz="3382">
                <a:solidFill>
                  <a:srgbClr val="FFFFFF"/>
                </a:solidFill>
                <a:latin typeface="Times New Roman"/>
              </a:rPr>
              <a:t>: Test the chatbot thoroughly to ensure that it functions correctly and provides accurate responses. Iterate on the design and training of the bot based on user feedback and testing results.</a:t>
            </a:r>
          </a:p>
          <a:p>
            <a:pPr>
              <a:lnSpc>
                <a:spcPts val="4735"/>
              </a:lnSpc>
            </a:pPr>
          </a:p>
          <a:p>
            <a:pPr>
              <a:lnSpc>
                <a:spcPts val="4735"/>
              </a:lnSpc>
            </a:pPr>
            <a:r>
              <a:rPr lang="en-US" sz="3382">
                <a:solidFill>
                  <a:srgbClr val="FFFFFF"/>
                </a:solidFill>
                <a:latin typeface="Times New Roman Semi-Bold"/>
              </a:rPr>
              <a:t>7.Deploy the Chatbot</a:t>
            </a:r>
            <a:r>
              <a:rPr lang="en-US" sz="3382">
                <a:solidFill>
                  <a:srgbClr val="FFFFFF"/>
                </a:solidFill>
                <a:latin typeface="Times New Roman"/>
              </a:rPr>
              <a:t>: Deploy the chatbot to make it accessible to users. You can deploy it on various platforms, such as websites, messaging apps, or mobile apps, depending on your target audience.</a:t>
            </a:r>
          </a:p>
          <a:p>
            <a:pPr>
              <a:lnSpc>
                <a:spcPts val="4735"/>
              </a:lnSpc>
            </a:pPr>
          </a:p>
          <a:p>
            <a:pPr>
              <a:lnSpc>
                <a:spcPts val="4735"/>
              </a:lnSpc>
            </a:pPr>
            <a:r>
              <a:rPr lang="en-US" sz="3382">
                <a:solidFill>
                  <a:srgbClr val="FFFFFF"/>
                </a:solidFill>
                <a:latin typeface="Times New Roman"/>
              </a:rPr>
              <a:t>8.</a:t>
            </a:r>
            <a:r>
              <a:rPr lang="en-US" sz="3382">
                <a:solidFill>
                  <a:srgbClr val="FFFFFF"/>
                </a:solidFill>
                <a:latin typeface="Times New Roman Semi-Bold"/>
              </a:rPr>
              <a:t>Monitor and Maintain</a:t>
            </a:r>
            <a:r>
              <a:rPr lang="en-US" sz="3382">
                <a:solidFill>
                  <a:srgbClr val="FFFFFF"/>
                </a:solidFill>
                <a:latin typeface="Times New Roman"/>
              </a:rPr>
              <a:t>: Continuously monitor the performance of chatbot, which is Sci-Pal and gather metrics on user interactions. Use this data to identify areas for improvement and update the chatbot accordingly.</a:t>
            </a:r>
          </a:p>
          <a:p>
            <a:pPr>
              <a:lnSpc>
                <a:spcPts val="4735"/>
              </a:lnSpc>
            </a:pPr>
          </a:p>
          <a:p>
            <a:pPr>
              <a:lnSpc>
                <a:spcPts val="4735"/>
              </a:lnSpc>
            </a:pPr>
            <a:r>
              <a:rPr lang="en-US" sz="3382">
                <a:solidFill>
                  <a:srgbClr val="FFFFFF"/>
                </a:solidFill>
                <a:latin typeface="Times New Roman"/>
              </a:rPr>
              <a:t>Throughout this process, AWS provides a range of tools and services to support the development, deployment, and management of Sci-Pal, making it easier to build robust and scalable conversational interface.</a:t>
            </a:r>
          </a:p>
          <a:p>
            <a:pPr>
              <a:lnSpc>
                <a:spcPts val="4735"/>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679874" y="1064072"/>
            <a:ext cx="5630748" cy="1471955"/>
          </a:xfrm>
          <a:prstGeom prst="rect">
            <a:avLst/>
          </a:prstGeom>
        </p:spPr>
        <p:txBody>
          <a:bodyPr anchor="t" rtlCol="false" tIns="0" lIns="0" bIns="0" rIns="0">
            <a:spAutoFit/>
          </a:bodyPr>
          <a:lstStyle/>
          <a:p>
            <a:pPr>
              <a:lnSpc>
                <a:spcPts val="11985"/>
              </a:lnSpc>
              <a:spcBef>
                <a:spcPct val="0"/>
              </a:spcBef>
            </a:pPr>
            <a:r>
              <a:rPr lang="en-US" sz="8560">
                <a:solidFill>
                  <a:srgbClr val="FFFFFF"/>
                </a:solidFill>
                <a:latin typeface="TT Octosquares Compressed"/>
              </a:rPr>
              <a:t>RESULT</a:t>
            </a:r>
          </a:p>
        </p:txBody>
      </p:sp>
      <p:sp>
        <p:nvSpPr>
          <p:cNvPr name="Freeform 4" id="4"/>
          <p:cNvSpPr/>
          <p:nvPr/>
        </p:nvSpPr>
        <p:spPr>
          <a:xfrm flipH="false" flipV="false" rot="0">
            <a:off x="679874" y="679187"/>
            <a:ext cx="355359" cy="556335"/>
          </a:xfrm>
          <a:custGeom>
            <a:avLst/>
            <a:gdLst/>
            <a:ahLst/>
            <a:cxnLst/>
            <a:rect r="r" b="b" t="t" l="l"/>
            <a:pathLst>
              <a:path h="556335" w="355359">
                <a:moveTo>
                  <a:pt x="0" y="0"/>
                </a:moveTo>
                <a:lnTo>
                  <a:pt x="355358" y="0"/>
                </a:lnTo>
                <a:lnTo>
                  <a:pt x="355358"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144994" y="679187"/>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10114" y="679187"/>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322673" y="2875330"/>
            <a:ext cx="3914731" cy="5920858"/>
          </a:xfrm>
          <a:custGeom>
            <a:avLst/>
            <a:gdLst/>
            <a:ahLst/>
            <a:cxnLst/>
            <a:rect r="r" b="b" t="t" l="l"/>
            <a:pathLst>
              <a:path h="5920858" w="3914731">
                <a:moveTo>
                  <a:pt x="0" y="0"/>
                </a:moveTo>
                <a:lnTo>
                  <a:pt x="3914731" y="0"/>
                </a:lnTo>
                <a:lnTo>
                  <a:pt x="3914731" y="5920858"/>
                </a:lnTo>
                <a:lnTo>
                  <a:pt x="0" y="5920858"/>
                </a:lnTo>
                <a:lnTo>
                  <a:pt x="0" y="0"/>
                </a:lnTo>
                <a:close/>
              </a:path>
            </a:pathLst>
          </a:custGeom>
          <a:blipFill>
            <a:blip r:embed="rId5"/>
            <a:stretch>
              <a:fillRect l="-1202" t="0" r="-1785" b="0"/>
            </a:stretch>
          </a:blipFill>
        </p:spPr>
      </p:sp>
      <p:sp>
        <p:nvSpPr>
          <p:cNvPr name="Freeform 8" id="8"/>
          <p:cNvSpPr/>
          <p:nvPr/>
        </p:nvSpPr>
        <p:spPr>
          <a:xfrm flipH="false" flipV="false" rot="0">
            <a:off x="7344235" y="2902202"/>
            <a:ext cx="3924478" cy="5791679"/>
          </a:xfrm>
          <a:custGeom>
            <a:avLst/>
            <a:gdLst/>
            <a:ahLst/>
            <a:cxnLst/>
            <a:rect r="r" b="b" t="t" l="l"/>
            <a:pathLst>
              <a:path h="5791679" w="3924478">
                <a:moveTo>
                  <a:pt x="0" y="0"/>
                </a:moveTo>
                <a:lnTo>
                  <a:pt x="3924478" y="0"/>
                </a:lnTo>
                <a:lnTo>
                  <a:pt x="3924478" y="5791679"/>
                </a:lnTo>
                <a:lnTo>
                  <a:pt x="0" y="5791679"/>
                </a:lnTo>
                <a:lnTo>
                  <a:pt x="0" y="0"/>
                </a:lnTo>
                <a:close/>
              </a:path>
            </a:pathLst>
          </a:custGeom>
          <a:blipFill>
            <a:blip r:embed="rId6"/>
            <a:stretch>
              <a:fillRect l="0" t="0" r="0" b="0"/>
            </a:stretch>
          </a:blipFill>
        </p:spPr>
      </p:sp>
      <p:sp>
        <p:nvSpPr>
          <p:cNvPr name="Freeform 9" id="9"/>
          <p:cNvSpPr/>
          <p:nvPr/>
        </p:nvSpPr>
        <p:spPr>
          <a:xfrm flipH="false" flipV="false" rot="0">
            <a:off x="13373738" y="2848459"/>
            <a:ext cx="3753149" cy="5845422"/>
          </a:xfrm>
          <a:custGeom>
            <a:avLst/>
            <a:gdLst/>
            <a:ahLst/>
            <a:cxnLst/>
            <a:rect r="r" b="b" t="t" l="l"/>
            <a:pathLst>
              <a:path h="5845422" w="3753149">
                <a:moveTo>
                  <a:pt x="0" y="0"/>
                </a:moveTo>
                <a:lnTo>
                  <a:pt x="3753149" y="0"/>
                </a:lnTo>
                <a:lnTo>
                  <a:pt x="3753149" y="5845422"/>
                </a:lnTo>
                <a:lnTo>
                  <a:pt x="0" y="5845422"/>
                </a:lnTo>
                <a:lnTo>
                  <a:pt x="0" y="0"/>
                </a:lnTo>
                <a:close/>
              </a:path>
            </a:pathLst>
          </a:custGeom>
          <a:blipFill>
            <a:blip r:embed="rId7"/>
            <a:stretch>
              <a:fillRect l="0" t="0" r="0" b="0"/>
            </a:stretch>
          </a:blipFill>
        </p:spPr>
      </p:sp>
      <p:sp>
        <p:nvSpPr>
          <p:cNvPr name="TextBox 10" id="10"/>
          <p:cNvSpPr txBox="true"/>
          <p:nvPr/>
        </p:nvSpPr>
        <p:spPr>
          <a:xfrm rot="0">
            <a:off x="2655482" y="8849042"/>
            <a:ext cx="1249114" cy="755650"/>
          </a:xfrm>
          <a:prstGeom prst="rect">
            <a:avLst/>
          </a:prstGeom>
        </p:spPr>
        <p:txBody>
          <a:bodyPr anchor="t" rtlCol="false" tIns="0" lIns="0" bIns="0" rIns="0">
            <a:spAutoFit/>
          </a:bodyPr>
          <a:lstStyle/>
          <a:p>
            <a:pPr algn="ctr">
              <a:lnSpc>
                <a:spcPts val="5599"/>
              </a:lnSpc>
            </a:pPr>
            <a:r>
              <a:rPr lang="en-US" sz="3999">
                <a:solidFill>
                  <a:srgbClr val="FFFFFF"/>
                </a:solidFill>
                <a:latin typeface="Times New Roman"/>
              </a:rPr>
              <a:t>Fig. 1</a:t>
            </a:r>
          </a:p>
        </p:txBody>
      </p:sp>
      <p:sp>
        <p:nvSpPr>
          <p:cNvPr name="TextBox 11" id="11"/>
          <p:cNvSpPr txBox="true"/>
          <p:nvPr/>
        </p:nvSpPr>
        <p:spPr>
          <a:xfrm rot="0">
            <a:off x="8519443" y="8849042"/>
            <a:ext cx="1249114" cy="755650"/>
          </a:xfrm>
          <a:prstGeom prst="rect">
            <a:avLst/>
          </a:prstGeom>
        </p:spPr>
        <p:txBody>
          <a:bodyPr anchor="t" rtlCol="false" tIns="0" lIns="0" bIns="0" rIns="0">
            <a:spAutoFit/>
          </a:bodyPr>
          <a:lstStyle/>
          <a:p>
            <a:pPr algn="ctr">
              <a:lnSpc>
                <a:spcPts val="5599"/>
              </a:lnSpc>
            </a:pPr>
            <a:r>
              <a:rPr lang="en-US" sz="3999">
                <a:solidFill>
                  <a:srgbClr val="FFFFFF"/>
                </a:solidFill>
                <a:latin typeface="Times New Roman"/>
              </a:rPr>
              <a:t>Fig. 2</a:t>
            </a:r>
          </a:p>
        </p:txBody>
      </p:sp>
      <p:sp>
        <p:nvSpPr>
          <p:cNvPr name="TextBox 12" id="12"/>
          <p:cNvSpPr txBox="true"/>
          <p:nvPr/>
        </p:nvSpPr>
        <p:spPr>
          <a:xfrm rot="0">
            <a:off x="14625755" y="8849042"/>
            <a:ext cx="1249114" cy="755650"/>
          </a:xfrm>
          <a:prstGeom prst="rect">
            <a:avLst/>
          </a:prstGeom>
        </p:spPr>
        <p:txBody>
          <a:bodyPr anchor="t" rtlCol="false" tIns="0" lIns="0" bIns="0" rIns="0">
            <a:spAutoFit/>
          </a:bodyPr>
          <a:lstStyle/>
          <a:p>
            <a:pPr algn="ctr">
              <a:lnSpc>
                <a:spcPts val="5599"/>
              </a:lnSpc>
            </a:pPr>
            <a:r>
              <a:rPr lang="en-US" sz="3999">
                <a:solidFill>
                  <a:srgbClr val="FFFFFF"/>
                </a:solidFill>
                <a:latin typeface="Times New Roman"/>
              </a:rPr>
              <a:t>Fig. 3</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7207104" y="1896915"/>
            <a:ext cx="3873791" cy="5793942"/>
          </a:xfrm>
          <a:custGeom>
            <a:avLst/>
            <a:gdLst/>
            <a:ahLst/>
            <a:cxnLst/>
            <a:rect r="r" b="b" t="t" l="l"/>
            <a:pathLst>
              <a:path h="5793942" w="3873791">
                <a:moveTo>
                  <a:pt x="0" y="0"/>
                </a:moveTo>
                <a:lnTo>
                  <a:pt x="3873792" y="0"/>
                </a:lnTo>
                <a:lnTo>
                  <a:pt x="3873792" y="5793942"/>
                </a:lnTo>
                <a:lnTo>
                  <a:pt x="0" y="5793942"/>
                </a:lnTo>
                <a:lnTo>
                  <a:pt x="0" y="0"/>
                </a:lnTo>
                <a:close/>
              </a:path>
            </a:pathLst>
          </a:custGeom>
          <a:blipFill>
            <a:blip r:embed="rId3"/>
            <a:stretch>
              <a:fillRect l="0" t="0" r="0" b="0"/>
            </a:stretch>
          </a:blipFill>
        </p:spPr>
      </p:sp>
      <p:sp>
        <p:nvSpPr>
          <p:cNvPr name="Freeform 4" id="4"/>
          <p:cNvSpPr/>
          <p:nvPr/>
        </p:nvSpPr>
        <p:spPr>
          <a:xfrm flipH="false" flipV="false" rot="0">
            <a:off x="13004946" y="1896915"/>
            <a:ext cx="3887361" cy="5780337"/>
          </a:xfrm>
          <a:custGeom>
            <a:avLst/>
            <a:gdLst/>
            <a:ahLst/>
            <a:cxnLst/>
            <a:rect r="r" b="b" t="t" l="l"/>
            <a:pathLst>
              <a:path h="5780337" w="3887361">
                <a:moveTo>
                  <a:pt x="0" y="0"/>
                </a:moveTo>
                <a:lnTo>
                  <a:pt x="3887361" y="0"/>
                </a:lnTo>
                <a:lnTo>
                  <a:pt x="3887361" y="5780337"/>
                </a:lnTo>
                <a:lnTo>
                  <a:pt x="0" y="5780337"/>
                </a:lnTo>
                <a:lnTo>
                  <a:pt x="0" y="0"/>
                </a:lnTo>
                <a:close/>
              </a:path>
            </a:pathLst>
          </a:custGeom>
          <a:blipFill>
            <a:blip r:embed="rId4"/>
            <a:stretch>
              <a:fillRect l="0" t="0" r="0" b="0"/>
            </a:stretch>
          </a:blipFill>
        </p:spPr>
      </p:sp>
      <p:sp>
        <p:nvSpPr>
          <p:cNvPr name="Freeform 5" id="5"/>
          <p:cNvSpPr/>
          <p:nvPr/>
        </p:nvSpPr>
        <p:spPr>
          <a:xfrm flipH="false" flipV="false" rot="0">
            <a:off x="1386821" y="1903709"/>
            <a:ext cx="3891745" cy="5787148"/>
          </a:xfrm>
          <a:custGeom>
            <a:avLst/>
            <a:gdLst/>
            <a:ahLst/>
            <a:cxnLst/>
            <a:rect r="r" b="b" t="t" l="l"/>
            <a:pathLst>
              <a:path h="5787148" w="3891745">
                <a:moveTo>
                  <a:pt x="0" y="0"/>
                </a:moveTo>
                <a:lnTo>
                  <a:pt x="3891745" y="0"/>
                </a:lnTo>
                <a:lnTo>
                  <a:pt x="3891745" y="5787148"/>
                </a:lnTo>
                <a:lnTo>
                  <a:pt x="0" y="5787148"/>
                </a:lnTo>
                <a:lnTo>
                  <a:pt x="0" y="0"/>
                </a:lnTo>
                <a:close/>
              </a:path>
            </a:pathLst>
          </a:custGeom>
          <a:blipFill>
            <a:blip r:embed="rId5"/>
            <a:stretch>
              <a:fillRect l="0" t="0" r="0" b="0"/>
            </a:stretch>
          </a:blipFill>
        </p:spPr>
      </p:sp>
      <p:sp>
        <p:nvSpPr>
          <p:cNvPr name="TextBox 6" id="6"/>
          <p:cNvSpPr txBox="true"/>
          <p:nvPr/>
        </p:nvSpPr>
        <p:spPr>
          <a:xfrm rot="0">
            <a:off x="2708136" y="8256979"/>
            <a:ext cx="1249114" cy="755650"/>
          </a:xfrm>
          <a:prstGeom prst="rect">
            <a:avLst/>
          </a:prstGeom>
        </p:spPr>
        <p:txBody>
          <a:bodyPr anchor="t" rtlCol="false" tIns="0" lIns="0" bIns="0" rIns="0">
            <a:spAutoFit/>
          </a:bodyPr>
          <a:lstStyle/>
          <a:p>
            <a:pPr algn="ctr">
              <a:lnSpc>
                <a:spcPts val="5599"/>
              </a:lnSpc>
            </a:pPr>
            <a:r>
              <a:rPr lang="en-US" sz="3999">
                <a:solidFill>
                  <a:srgbClr val="FFFFFF"/>
                </a:solidFill>
                <a:latin typeface="Times New Roman"/>
              </a:rPr>
              <a:t>Fig. 4</a:t>
            </a:r>
          </a:p>
        </p:txBody>
      </p:sp>
      <p:sp>
        <p:nvSpPr>
          <p:cNvPr name="TextBox 7" id="7"/>
          <p:cNvSpPr txBox="true"/>
          <p:nvPr/>
        </p:nvSpPr>
        <p:spPr>
          <a:xfrm rot="0">
            <a:off x="8519443" y="8256979"/>
            <a:ext cx="1249114" cy="755650"/>
          </a:xfrm>
          <a:prstGeom prst="rect">
            <a:avLst/>
          </a:prstGeom>
        </p:spPr>
        <p:txBody>
          <a:bodyPr anchor="t" rtlCol="false" tIns="0" lIns="0" bIns="0" rIns="0">
            <a:spAutoFit/>
          </a:bodyPr>
          <a:lstStyle/>
          <a:p>
            <a:pPr algn="ctr">
              <a:lnSpc>
                <a:spcPts val="5599"/>
              </a:lnSpc>
            </a:pPr>
            <a:r>
              <a:rPr lang="en-US" sz="3999">
                <a:solidFill>
                  <a:srgbClr val="FFFFFF"/>
                </a:solidFill>
                <a:latin typeface="Times New Roman"/>
              </a:rPr>
              <a:t>Fig. 5</a:t>
            </a:r>
          </a:p>
        </p:txBody>
      </p:sp>
      <p:sp>
        <p:nvSpPr>
          <p:cNvPr name="TextBox 8" id="8"/>
          <p:cNvSpPr txBox="true"/>
          <p:nvPr/>
        </p:nvSpPr>
        <p:spPr>
          <a:xfrm rot="0">
            <a:off x="14331032" y="8256979"/>
            <a:ext cx="1249114" cy="755650"/>
          </a:xfrm>
          <a:prstGeom prst="rect">
            <a:avLst/>
          </a:prstGeom>
        </p:spPr>
        <p:txBody>
          <a:bodyPr anchor="t" rtlCol="false" tIns="0" lIns="0" bIns="0" rIns="0">
            <a:spAutoFit/>
          </a:bodyPr>
          <a:lstStyle/>
          <a:p>
            <a:pPr algn="ctr">
              <a:lnSpc>
                <a:spcPts val="5599"/>
              </a:lnSpc>
            </a:pPr>
            <a:r>
              <a:rPr lang="en-US" sz="3999">
                <a:solidFill>
                  <a:srgbClr val="FFFFFF"/>
                </a:solidFill>
                <a:latin typeface="Times New Roman"/>
              </a:rPr>
              <a:t>Fig. 6</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DAGCF_NHnjI</dc:identifier>
  <dcterms:modified xsi:type="dcterms:W3CDTF">2011-08-01T06:04:30Z</dcterms:modified>
  <cp:revision>1</cp:revision>
  <dc:title>Technology</dc:title>
</cp:coreProperties>
</file>

<file path=docProps/thumbnail.jpeg>
</file>